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1"/>
  </p:notesMasterIdLst>
  <p:handoutMasterIdLst>
    <p:handoutMasterId r:id="rId12"/>
  </p:handoutMasterIdLst>
  <p:sldIdLst>
    <p:sldId id="256" r:id="rId2"/>
    <p:sldId id="257" r:id="rId3"/>
    <p:sldId id="262" r:id="rId4"/>
    <p:sldId id="264" r:id="rId5"/>
    <p:sldId id="263" r:id="rId6"/>
    <p:sldId id="265" r:id="rId7"/>
    <p:sldId id="267" r:id="rId8"/>
    <p:sldId id="258"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12AE"/>
    <a:srgbClr val="A818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84615" autoAdjust="0"/>
  </p:normalViewPr>
  <p:slideViewPr>
    <p:cSldViewPr snapToGrid="0">
      <p:cViewPr varScale="1">
        <p:scale>
          <a:sx n="53" d="100"/>
          <a:sy n="53" d="100"/>
        </p:scale>
        <p:origin x="12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70170-82BD-4C37-B491-F171080320D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6E6A1EE-284B-4C30-9BA2-E4380DD64BE4}">
      <dgm:prSet/>
      <dgm:spPr/>
      <dgm:t>
        <a:bodyPr/>
        <a:lstStyle/>
        <a:p>
          <a:pPr>
            <a:lnSpc>
              <a:spcPct val="100000"/>
            </a:lnSpc>
          </a:pPr>
          <a:r>
            <a:rPr lang="en-GB" b="0" baseline="0"/>
            <a:t>Defining difference in fundraising</a:t>
          </a:r>
          <a:endParaRPr lang="en-US"/>
        </a:p>
      </dgm:t>
    </dgm:pt>
    <dgm:pt modelId="{B5CB8269-9BAE-4A6E-8D9C-8D2384B9EEE9}" type="parTrans" cxnId="{8AD5F558-0B65-4628-98CF-3556530D0B44}">
      <dgm:prSet/>
      <dgm:spPr/>
      <dgm:t>
        <a:bodyPr/>
        <a:lstStyle/>
        <a:p>
          <a:endParaRPr lang="en-US"/>
        </a:p>
      </dgm:t>
    </dgm:pt>
    <dgm:pt modelId="{23D34E1D-9D08-4B1D-AB19-32B5A4885362}" type="sibTrans" cxnId="{8AD5F558-0B65-4628-98CF-3556530D0B44}">
      <dgm:prSet/>
      <dgm:spPr/>
      <dgm:t>
        <a:bodyPr/>
        <a:lstStyle/>
        <a:p>
          <a:pPr>
            <a:lnSpc>
              <a:spcPct val="100000"/>
            </a:lnSpc>
          </a:pPr>
          <a:endParaRPr lang="en-US"/>
        </a:p>
      </dgm:t>
    </dgm:pt>
    <dgm:pt modelId="{42C25670-F7C2-47AF-9FBA-A569C60A32EE}">
      <dgm:prSet/>
      <dgm:spPr/>
      <dgm:t>
        <a:bodyPr/>
        <a:lstStyle/>
        <a:p>
          <a:pPr>
            <a:lnSpc>
              <a:spcPct val="100000"/>
            </a:lnSpc>
          </a:pPr>
          <a:r>
            <a:rPr lang="en-GB" b="0" baseline="0"/>
            <a:t>The positive impact of difference</a:t>
          </a:r>
          <a:endParaRPr lang="en-US"/>
        </a:p>
      </dgm:t>
    </dgm:pt>
    <dgm:pt modelId="{9C337946-685D-43BF-8430-8BAA1E1B9EF7}" type="parTrans" cxnId="{06FA3384-1600-4251-BBF0-E6CAE30E5FC4}">
      <dgm:prSet/>
      <dgm:spPr/>
      <dgm:t>
        <a:bodyPr/>
        <a:lstStyle/>
        <a:p>
          <a:endParaRPr lang="en-US"/>
        </a:p>
      </dgm:t>
    </dgm:pt>
    <dgm:pt modelId="{8BB73C56-9E73-449D-819E-6F53B5445C74}" type="sibTrans" cxnId="{06FA3384-1600-4251-BBF0-E6CAE30E5FC4}">
      <dgm:prSet/>
      <dgm:spPr/>
      <dgm:t>
        <a:bodyPr/>
        <a:lstStyle/>
        <a:p>
          <a:pPr>
            <a:lnSpc>
              <a:spcPct val="100000"/>
            </a:lnSpc>
          </a:pPr>
          <a:endParaRPr lang="en-US"/>
        </a:p>
      </dgm:t>
    </dgm:pt>
    <dgm:pt modelId="{1152E936-8284-40DF-A797-3C85E48A660B}">
      <dgm:prSet/>
      <dgm:spPr/>
      <dgm:t>
        <a:bodyPr/>
        <a:lstStyle/>
        <a:p>
          <a:pPr>
            <a:lnSpc>
              <a:spcPct val="100000"/>
            </a:lnSpc>
          </a:pPr>
          <a:r>
            <a:rPr lang="en-GB" b="0" baseline="0"/>
            <a:t>The collective responsibility</a:t>
          </a:r>
          <a:endParaRPr lang="en-US"/>
        </a:p>
      </dgm:t>
    </dgm:pt>
    <dgm:pt modelId="{82C845D3-6DAC-47BF-A6B0-9EDDB78806BC}" type="parTrans" cxnId="{FD4353A4-B659-4C57-91BC-71981AB3EFB4}">
      <dgm:prSet/>
      <dgm:spPr/>
      <dgm:t>
        <a:bodyPr/>
        <a:lstStyle/>
        <a:p>
          <a:endParaRPr lang="en-US"/>
        </a:p>
      </dgm:t>
    </dgm:pt>
    <dgm:pt modelId="{D8669C20-C568-4F5E-8ABE-C7F4748FD105}" type="sibTrans" cxnId="{FD4353A4-B659-4C57-91BC-71981AB3EFB4}">
      <dgm:prSet/>
      <dgm:spPr/>
      <dgm:t>
        <a:bodyPr/>
        <a:lstStyle/>
        <a:p>
          <a:pPr>
            <a:lnSpc>
              <a:spcPct val="100000"/>
            </a:lnSpc>
          </a:pPr>
          <a:endParaRPr lang="en-US"/>
        </a:p>
      </dgm:t>
    </dgm:pt>
    <dgm:pt modelId="{AE74D02C-7347-4988-BB4D-CBAE1CCB7CCA}">
      <dgm:prSet/>
      <dgm:spPr/>
      <dgm:t>
        <a:bodyPr/>
        <a:lstStyle/>
        <a:p>
          <a:pPr>
            <a:lnSpc>
              <a:spcPct val="100000"/>
            </a:lnSpc>
          </a:pPr>
          <a:r>
            <a:rPr lang="en-GB" b="0" baseline="0"/>
            <a:t>What are you going to do differently today?</a:t>
          </a:r>
          <a:endParaRPr lang="en-US"/>
        </a:p>
      </dgm:t>
    </dgm:pt>
    <dgm:pt modelId="{0099A207-8AAA-4D2D-BA89-485F27C0D6FD}" type="parTrans" cxnId="{B67705E7-0FD4-4656-A0F8-1A6FB2491E31}">
      <dgm:prSet/>
      <dgm:spPr/>
      <dgm:t>
        <a:bodyPr/>
        <a:lstStyle/>
        <a:p>
          <a:endParaRPr lang="en-US"/>
        </a:p>
      </dgm:t>
    </dgm:pt>
    <dgm:pt modelId="{DACCC203-0FCD-428B-8DCB-50B41B75F599}" type="sibTrans" cxnId="{B67705E7-0FD4-4656-A0F8-1A6FB2491E31}">
      <dgm:prSet/>
      <dgm:spPr/>
      <dgm:t>
        <a:bodyPr/>
        <a:lstStyle/>
        <a:p>
          <a:endParaRPr lang="en-US"/>
        </a:p>
      </dgm:t>
    </dgm:pt>
    <dgm:pt modelId="{A4832BDB-FE8B-4F3B-9C95-F8F0644B0DB1}" type="pres">
      <dgm:prSet presAssocID="{FCC70170-82BD-4C37-B491-F171080320D2}" presName="root" presStyleCnt="0">
        <dgm:presLayoutVars>
          <dgm:dir/>
          <dgm:resizeHandles val="exact"/>
        </dgm:presLayoutVars>
      </dgm:prSet>
      <dgm:spPr/>
    </dgm:pt>
    <dgm:pt modelId="{6534956E-1925-4CC2-AA61-1BB82019FB2A}" type="pres">
      <dgm:prSet presAssocID="{FCC70170-82BD-4C37-B491-F171080320D2}" presName="container" presStyleCnt="0">
        <dgm:presLayoutVars>
          <dgm:dir/>
          <dgm:resizeHandles val="exact"/>
        </dgm:presLayoutVars>
      </dgm:prSet>
      <dgm:spPr/>
    </dgm:pt>
    <dgm:pt modelId="{8E3C79A0-041C-413E-BA7B-4E082472E4AA}" type="pres">
      <dgm:prSet presAssocID="{56E6A1EE-284B-4C30-9BA2-E4380DD64BE4}" presName="compNode" presStyleCnt="0"/>
      <dgm:spPr/>
    </dgm:pt>
    <dgm:pt modelId="{B1BE5DD8-5F8F-47C2-B3EC-81C2E2A3B946}" type="pres">
      <dgm:prSet presAssocID="{56E6A1EE-284B-4C30-9BA2-E4380DD64BE4}" presName="iconBgRect" presStyleLbl="bgShp" presStyleIdx="0" presStyleCnt="4"/>
      <dgm:spPr/>
    </dgm:pt>
    <dgm:pt modelId="{362E159A-F908-4036-A94A-FE255CA241CC}" type="pres">
      <dgm:prSet presAssocID="{56E6A1EE-284B-4C30-9BA2-E4380DD64BE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49A98CF5-94F0-462A-B732-5C3C50F2401C}" type="pres">
      <dgm:prSet presAssocID="{56E6A1EE-284B-4C30-9BA2-E4380DD64BE4}" presName="spaceRect" presStyleCnt="0"/>
      <dgm:spPr/>
    </dgm:pt>
    <dgm:pt modelId="{A07353B2-BCED-4C37-B7AE-5796793FBE6C}" type="pres">
      <dgm:prSet presAssocID="{56E6A1EE-284B-4C30-9BA2-E4380DD64BE4}" presName="textRect" presStyleLbl="revTx" presStyleIdx="0" presStyleCnt="4">
        <dgm:presLayoutVars>
          <dgm:chMax val="1"/>
          <dgm:chPref val="1"/>
        </dgm:presLayoutVars>
      </dgm:prSet>
      <dgm:spPr/>
    </dgm:pt>
    <dgm:pt modelId="{5DD28B58-0DF9-4277-8598-0759024BA4BA}" type="pres">
      <dgm:prSet presAssocID="{23D34E1D-9D08-4B1D-AB19-32B5A4885362}" presName="sibTrans" presStyleLbl="sibTrans2D1" presStyleIdx="0" presStyleCnt="0"/>
      <dgm:spPr/>
    </dgm:pt>
    <dgm:pt modelId="{FD09BC7B-1E67-4E72-B6F9-0E450B474B2B}" type="pres">
      <dgm:prSet presAssocID="{42C25670-F7C2-47AF-9FBA-A569C60A32EE}" presName="compNode" presStyleCnt="0"/>
      <dgm:spPr/>
    </dgm:pt>
    <dgm:pt modelId="{863D7777-69FE-4CD6-8A4B-308BB3DD7C31}" type="pres">
      <dgm:prSet presAssocID="{42C25670-F7C2-47AF-9FBA-A569C60A32EE}" presName="iconBgRect" presStyleLbl="bgShp" presStyleIdx="1" presStyleCnt="4"/>
      <dgm:spPr/>
    </dgm:pt>
    <dgm:pt modelId="{1E77AD9D-5607-4F19-AA9B-B5B7F97384AE}" type="pres">
      <dgm:prSet presAssocID="{42C25670-F7C2-47AF-9FBA-A569C60A32E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638FD1DA-1DA6-4412-BEAB-6DC8E3A11D25}" type="pres">
      <dgm:prSet presAssocID="{42C25670-F7C2-47AF-9FBA-A569C60A32EE}" presName="spaceRect" presStyleCnt="0"/>
      <dgm:spPr/>
    </dgm:pt>
    <dgm:pt modelId="{7CE9A26C-5A91-40BF-8361-EF547BAAAC16}" type="pres">
      <dgm:prSet presAssocID="{42C25670-F7C2-47AF-9FBA-A569C60A32EE}" presName="textRect" presStyleLbl="revTx" presStyleIdx="1" presStyleCnt="4">
        <dgm:presLayoutVars>
          <dgm:chMax val="1"/>
          <dgm:chPref val="1"/>
        </dgm:presLayoutVars>
      </dgm:prSet>
      <dgm:spPr/>
    </dgm:pt>
    <dgm:pt modelId="{29603D8C-2CB8-44AB-B956-B052C99BAC2E}" type="pres">
      <dgm:prSet presAssocID="{8BB73C56-9E73-449D-819E-6F53B5445C74}" presName="sibTrans" presStyleLbl="sibTrans2D1" presStyleIdx="0" presStyleCnt="0"/>
      <dgm:spPr/>
    </dgm:pt>
    <dgm:pt modelId="{26F249DB-8F66-4102-96F1-78F92E63B74D}" type="pres">
      <dgm:prSet presAssocID="{1152E936-8284-40DF-A797-3C85E48A660B}" presName="compNode" presStyleCnt="0"/>
      <dgm:spPr/>
    </dgm:pt>
    <dgm:pt modelId="{8968ADBD-529A-4206-9CAB-562F08B49B06}" type="pres">
      <dgm:prSet presAssocID="{1152E936-8284-40DF-A797-3C85E48A660B}" presName="iconBgRect" presStyleLbl="bgShp" presStyleIdx="2" presStyleCnt="4"/>
      <dgm:spPr/>
    </dgm:pt>
    <dgm:pt modelId="{973065EF-5593-4DD6-BD63-A96F08AEEC63}" type="pres">
      <dgm:prSet presAssocID="{1152E936-8284-40DF-A797-3C85E48A660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of men"/>
        </a:ext>
      </dgm:extLst>
    </dgm:pt>
    <dgm:pt modelId="{C2A6F1EC-5C2F-4431-BB90-E7046CDA4E6E}" type="pres">
      <dgm:prSet presAssocID="{1152E936-8284-40DF-A797-3C85E48A660B}" presName="spaceRect" presStyleCnt="0"/>
      <dgm:spPr/>
    </dgm:pt>
    <dgm:pt modelId="{DFD49DB8-6696-4891-B96E-FCAC005B3DEB}" type="pres">
      <dgm:prSet presAssocID="{1152E936-8284-40DF-A797-3C85E48A660B}" presName="textRect" presStyleLbl="revTx" presStyleIdx="2" presStyleCnt="4">
        <dgm:presLayoutVars>
          <dgm:chMax val="1"/>
          <dgm:chPref val="1"/>
        </dgm:presLayoutVars>
      </dgm:prSet>
      <dgm:spPr/>
    </dgm:pt>
    <dgm:pt modelId="{AC017219-A0ED-433C-A31F-2A57805667E7}" type="pres">
      <dgm:prSet presAssocID="{D8669C20-C568-4F5E-8ABE-C7F4748FD105}" presName="sibTrans" presStyleLbl="sibTrans2D1" presStyleIdx="0" presStyleCnt="0"/>
      <dgm:spPr/>
    </dgm:pt>
    <dgm:pt modelId="{61785539-3F97-447B-93A2-310B7EB764EC}" type="pres">
      <dgm:prSet presAssocID="{AE74D02C-7347-4988-BB4D-CBAE1CCB7CCA}" presName="compNode" presStyleCnt="0"/>
      <dgm:spPr/>
    </dgm:pt>
    <dgm:pt modelId="{1AB9FCA2-28A9-4FE2-A064-47B75AE12067}" type="pres">
      <dgm:prSet presAssocID="{AE74D02C-7347-4988-BB4D-CBAE1CCB7CCA}" presName="iconBgRect" presStyleLbl="bgShp" presStyleIdx="3" presStyleCnt="4"/>
      <dgm:spPr/>
    </dgm:pt>
    <dgm:pt modelId="{87B5C480-75D7-4161-B2AA-185215CD6685}" type="pres">
      <dgm:prSet presAssocID="{AE74D02C-7347-4988-BB4D-CBAE1CCB7CC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Light Bulb and Gear"/>
        </a:ext>
      </dgm:extLst>
    </dgm:pt>
    <dgm:pt modelId="{34224EBB-CBA2-4EE8-B588-04D034EEE344}" type="pres">
      <dgm:prSet presAssocID="{AE74D02C-7347-4988-BB4D-CBAE1CCB7CCA}" presName="spaceRect" presStyleCnt="0"/>
      <dgm:spPr/>
    </dgm:pt>
    <dgm:pt modelId="{F1C6BDF2-D63C-4DEC-ABA3-7CFBC76B23E1}" type="pres">
      <dgm:prSet presAssocID="{AE74D02C-7347-4988-BB4D-CBAE1CCB7CCA}" presName="textRect" presStyleLbl="revTx" presStyleIdx="3" presStyleCnt="4">
        <dgm:presLayoutVars>
          <dgm:chMax val="1"/>
          <dgm:chPref val="1"/>
        </dgm:presLayoutVars>
      </dgm:prSet>
      <dgm:spPr/>
    </dgm:pt>
  </dgm:ptLst>
  <dgm:cxnLst>
    <dgm:cxn modelId="{786DBB00-ABC0-4E1C-B77E-0278CB1B9A73}" type="presOf" srcId="{AE74D02C-7347-4988-BB4D-CBAE1CCB7CCA}" destId="{F1C6BDF2-D63C-4DEC-ABA3-7CFBC76B23E1}" srcOrd="0" destOrd="0" presId="urn:microsoft.com/office/officeart/2018/2/layout/IconCircleList"/>
    <dgm:cxn modelId="{3E0ABC62-D488-4B69-9EB7-0E690396DD0F}" type="presOf" srcId="{42C25670-F7C2-47AF-9FBA-A569C60A32EE}" destId="{7CE9A26C-5A91-40BF-8361-EF547BAAAC16}" srcOrd="0" destOrd="0" presId="urn:microsoft.com/office/officeart/2018/2/layout/IconCircleList"/>
    <dgm:cxn modelId="{39ECFC56-852E-4304-AB2E-7AC498E37FFF}" type="presOf" srcId="{56E6A1EE-284B-4C30-9BA2-E4380DD64BE4}" destId="{A07353B2-BCED-4C37-B7AE-5796793FBE6C}" srcOrd="0" destOrd="0" presId="urn:microsoft.com/office/officeart/2018/2/layout/IconCircleList"/>
    <dgm:cxn modelId="{8AD5F558-0B65-4628-98CF-3556530D0B44}" srcId="{FCC70170-82BD-4C37-B491-F171080320D2}" destId="{56E6A1EE-284B-4C30-9BA2-E4380DD64BE4}" srcOrd="0" destOrd="0" parTransId="{B5CB8269-9BAE-4A6E-8D9C-8D2384B9EEE9}" sibTransId="{23D34E1D-9D08-4B1D-AB19-32B5A4885362}"/>
    <dgm:cxn modelId="{7339827E-2899-43A2-9CC8-4D63191F796D}" type="presOf" srcId="{1152E936-8284-40DF-A797-3C85E48A660B}" destId="{DFD49DB8-6696-4891-B96E-FCAC005B3DEB}" srcOrd="0" destOrd="0" presId="urn:microsoft.com/office/officeart/2018/2/layout/IconCircleList"/>
    <dgm:cxn modelId="{06FA3384-1600-4251-BBF0-E6CAE30E5FC4}" srcId="{FCC70170-82BD-4C37-B491-F171080320D2}" destId="{42C25670-F7C2-47AF-9FBA-A569C60A32EE}" srcOrd="1" destOrd="0" parTransId="{9C337946-685D-43BF-8430-8BAA1E1B9EF7}" sibTransId="{8BB73C56-9E73-449D-819E-6F53B5445C74}"/>
    <dgm:cxn modelId="{FD4353A4-B659-4C57-91BC-71981AB3EFB4}" srcId="{FCC70170-82BD-4C37-B491-F171080320D2}" destId="{1152E936-8284-40DF-A797-3C85E48A660B}" srcOrd="2" destOrd="0" parTransId="{82C845D3-6DAC-47BF-A6B0-9EDDB78806BC}" sibTransId="{D8669C20-C568-4F5E-8ABE-C7F4748FD105}"/>
    <dgm:cxn modelId="{687B80A6-BB17-4414-9146-588B2903376C}" type="presOf" srcId="{23D34E1D-9D08-4B1D-AB19-32B5A4885362}" destId="{5DD28B58-0DF9-4277-8598-0759024BA4BA}" srcOrd="0" destOrd="0" presId="urn:microsoft.com/office/officeart/2018/2/layout/IconCircleList"/>
    <dgm:cxn modelId="{3D4B6FB6-E526-4F81-9BD1-7ABE3B53072C}" type="presOf" srcId="{8BB73C56-9E73-449D-819E-6F53B5445C74}" destId="{29603D8C-2CB8-44AB-B956-B052C99BAC2E}" srcOrd="0" destOrd="0" presId="urn:microsoft.com/office/officeart/2018/2/layout/IconCircleList"/>
    <dgm:cxn modelId="{6B855AD0-6433-41DF-8295-6E386AA665B0}" type="presOf" srcId="{FCC70170-82BD-4C37-B491-F171080320D2}" destId="{A4832BDB-FE8B-4F3B-9C95-F8F0644B0DB1}" srcOrd="0" destOrd="0" presId="urn:microsoft.com/office/officeart/2018/2/layout/IconCircleList"/>
    <dgm:cxn modelId="{F98A33D6-32F2-4C47-B5E2-2FF8E68215F0}" type="presOf" srcId="{D8669C20-C568-4F5E-8ABE-C7F4748FD105}" destId="{AC017219-A0ED-433C-A31F-2A57805667E7}" srcOrd="0" destOrd="0" presId="urn:microsoft.com/office/officeart/2018/2/layout/IconCircleList"/>
    <dgm:cxn modelId="{B67705E7-0FD4-4656-A0F8-1A6FB2491E31}" srcId="{FCC70170-82BD-4C37-B491-F171080320D2}" destId="{AE74D02C-7347-4988-BB4D-CBAE1CCB7CCA}" srcOrd="3" destOrd="0" parTransId="{0099A207-8AAA-4D2D-BA89-485F27C0D6FD}" sibTransId="{DACCC203-0FCD-428B-8DCB-50B41B75F599}"/>
    <dgm:cxn modelId="{B14A7D75-563A-4AA5-A733-B2E8C42A40EE}" type="presParOf" srcId="{A4832BDB-FE8B-4F3B-9C95-F8F0644B0DB1}" destId="{6534956E-1925-4CC2-AA61-1BB82019FB2A}" srcOrd="0" destOrd="0" presId="urn:microsoft.com/office/officeart/2018/2/layout/IconCircleList"/>
    <dgm:cxn modelId="{E91B75CA-7880-40DE-A834-BF7C2E6D7F00}" type="presParOf" srcId="{6534956E-1925-4CC2-AA61-1BB82019FB2A}" destId="{8E3C79A0-041C-413E-BA7B-4E082472E4AA}" srcOrd="0" destOrd="0" presId="urn:microsoft.com/office/officeart/2018/2/layout/IconCircleList"/>
    <dgm:cxn modelId="{6C690608-5730-4001-9E5E-550A0C8E6010}" type="presParOf" srcId="{8E3C79A0-041C-413E-BA7B-4E082472E4AA}" destId="{B1BE5DD8-5F8F-47C2-B3EC-81C2E2A3B946}" srcOrd="0" destOrd="0" presId="urn:microsoft.com/office/officeart/2018/2/layout/IconCircleList"/>
    <dgm:cxn modelId="{140E83AB-2722-4BBB-9DD2-4FF8AF34F4B2}" type="presParOf" srcId="{8E3C79A0-041C-413E-BA7B-4E082472E4AA}" destId="{362E159A-F908-4036-A94A-FE255CA241CC}" srcOrd="1" destOrd="0" presId="urn:microsoft.com/office/officeart/2018/2/layout/IconCircleList"/>
    <dgm:cxn modelId="{60EB8897-A530-474E-A297-9527A9ABEF63}" type="presParOf" srcId="{8E3C79A0-041C-413E-BA7B-4E082472E4AA}" destId="{49A98CF5-94F0-462A-B732-5C3C50F2401C}" srcOrd="2" destOrd="0" presId="urn:microsoft.com/office/officeart/2018/2/layout/IconCircleList"/>
    <dgm:cxn modelId="{1B04D2C0-2372-44C5-BC7C-B0A41F6BFEAC}" type="presParOf" srcId="{8E3C79A0-041C-413E-BA7B-4E082472E4AA}" destId="{A07353B2-BCED-4C37-B7AE-5796793FBE6C}" srcOrd="3" destOrd="0" presId="urn:microsoft.com/office/officeart/2018/2/layout/IconCircleList"/>
    <dgm:cxn modelId="{2CEE0421-5A50-4B3E-9A19-ED09D6D3FC33}" type="presParOf" srcId="{6534956E-1925-4CC2-AA61-1BB82019FB2A}" destId="{5DD28B58-0DF9-4277-8598-0759024BA4BA}" srcOrd="1" destOrd="0" presId="urn:microsoft.com/office/officeart/2018/2/layout/IconCircleList"/>
    <dgm:cxn modelId="{45977AF5-AF10-43B0-8952-969D32772A5D}" type="presParOf" srcId="{6534956E-1925-4CC2-AA61-1BB82019FB2A}" destId="{FD09BC7B-1E67-4E72-B6F9-0E450B474B2B}" srcOrd="2" destOrd="0" presId="urn:microsoft.com/office/officeart/2018/2/layout/IconCircleList"/>
    <dgm:cxn modelId="{E4E4C86D-BDD5-4824-AB8C-57745C6855E6}" type="presParOf" srcId="{FD09BC7B-1E67-4E72-B6F9-0E450B474B2B}" destId="{863D7777-69FE-4CD6-8A4B-308BB3DD7C31}" srcOrd="0" destOrd="0" presId="urn:microsoft.com/office/officeart/2018/2/layout/IconCircleList"/>
    <dgm:cxn modelId="{290F1410-0088-4CB9-B774-8CB5F9EC25AB}" type="presParOf" srcId="{FD09BC7B-1E67-4E72-B6F9-0E450B474B2B}" destId="{1E77AD9D-5607-4F19-AA9B-B5B7F97384AE}" srcOrd="1" destOrd="0" presId="urn:microsoft.com/office/officeart/2018/2/layout/IconCircleList"/>
    <dgm:cxn modelId="{7A3956B3-8F02-464F-BF5C-B1F83F1C7FA6}" type="presParOf" srcId="{FD09BC7B-1E67-4E72-B6F9-0E450B474B2B}" destId="{638FD1DA-1DA6-4412-BEAB-6DC8E3A11D25}" srcOrd="2" destOrd="0" presId="urn:microsoft.com/office/officeart/2018/2/layout/IconCircleList"/>
    <dgm:cxn modelId="{2C3405E8-B692-4A6F-AF46-FFDCEFE9D110}" type="presParOf" srcId="{FD09BC7B-1E67-4E72-B6F9-0E450B474B2B}" destId="{7CE9A26C-5A91-40BF-8361-EF547BAAAC16}" srcOrd="3" destOrd="0" presId="urn:microsoft.com/office/officeart/2018/2/layout/IconCircleList"/>
    <dgm:cxn modelId="{344F8C2F-3F76-434E-920E-BB55CAE516AD}" type="presParOf" srcId="{6534956E-1925-4CC2-AA61-1BB82019FB2A}" destId="{29603D8C-2CB8-44AB-B956-B052C99BAC2E}" srcOrd="3" destOrd="0" presId="urn:microsoft.com/office/officeart/2018/2/layout/IconCircleList"/>
    <dgm:cxn modelId="{E309512D-4F12-4476-BAC5-BBF0577F5FF9}" type="presParOf" srcId="{6534956E-1925-4CC2-AA61-1BB82019FB2A}" destId="{26F249DB-8F66-4102-96F1-78F92E63B74D}" srcOrd="4" destOrd="0" presId="urn:microsoft.com/office/officeart/2018/2/layout/IconCircleList"/>
    <dgm:cxn modelId="{C056D965-7896-472B-A73C-007BAC8CD48B}" type="presParOf" srcId="{26F249DB-8F66-4102-96F1-78F92E63B74D}" destId="{8968ADBD-529A-4206-9CAB-562F08B49B06}" srcOrd="0" destOrd="0" presId="urn:microsoft.com/office/officeart/2018/2/layout/IconCircleList"/>
    <dgm:cxn modelId="{DE10B3C4-FB4E-4763-84AC-1AE3FA2FDD46}" type="presParOf" srcId="{26F249DB-8F66-4102-96F1-78F92E63B74D}" destId="{973065EF-5593-4DD6-BD63-A96F08AEEC63}" srcOrd="1" destOrd="0" presId="urn:microsoft.com/office/officeart/2018/2/layout/IconCircleList"/>
    <dgm:cxn modelId="{F1C4166E-AFF9-423B-9F31-5DC13B3FFFCB}" type="presParOf" srcId="{26F249DB-8F66-4102-96F1-78F92E63B74D}" destId="{C2A6F1EC-5C2F-4431-BB90-E7046CDA4E6E}" srcOrd="2" destOrd="0" presId="urn:microsoft.com/office/officeart/2018/2/layout/IconCircleList"/>
    <dgm:cxn modelId="{1DC683A9-8D93-4DB0-8C9F-FFF2A8A250AA}" type="presParOf" srcId="{26F249DB-8F66-4102-96F1-78F92E63B74D}" destId="{DFD49DB8-6696-4891-B96E-FCAC005B3DEB}" srcOrd="3" destOrd="0" presId="urn:microsoft.com/office/officeart/2018/2/layout/IconCircleList"/>
    <dgm:cxn modelId="{35B3D7FC-8F72-44F3-BA49-4170242C4D3E}" type="presParOf" srcId="{6534956E-1925-4CC2-AA61-1BB82019FB2A}" destId="{AC017219-A0ED-433C-A31F-2A57805667E7}" srcOrd="5" destOrd="0" presId="urn:microsoft.com/office/officeart/2018/2/layout/IconCircleList"/>
    <dgm:cxn modelId="{8C96AFB7-CBD7-4EB0-A191-52DD1531D46A}" type="presParOf" srcId="{6534956E-1925-4CC2-AA61-1BB82019FB2A}" destId="{61785539-3F97-447B-93A2-310B7EB764EC}" srcOrd="6" destOrd="0" presId="urn:microsoft.com/office/officeart/2018/2/layout/IconCircleList"/>
    <dgm:cxn modelId="{19C32716-8BC9-4B67-8AC5-9AD10185A314}" type="presParOf" srcId="{61785539-3F97-447B-93A2-310B7EB764EC}" destId="{1AB9FCA2-28A9-4FE2-A064-47B75AE12067}" srcOrd="0" destOrd="0" presId="urn:microsoft.com/office/officeart/2018/2/layout/IconCircleList"/>
    <dgm:cxn modelId="{082203EC-2C0D-4A0A-8A63-B1269A5B7DB7}" type="presParOf" srcId="{61785539-3F97-447B-93A2-310B7EB764EC}" destId="{87B5C480-75D7-4161-B2AA-185215CD6685}" srcOrd="1" destOrd="0" presId="urn:microsoft.com/office/officeart/2018/2/layout/IconCircleList"/>
    <dgm:cxn modelId="{CB9E626A-31EE-4F98-BA90-2FA03CF1FDAC}" type="presParOf" srcId="{61785539-3F97-447B-93A2-310B7EB764EC}" destId="{34224EBB-CBA2-4EE8-B588-04D034EEE344}" srcOrd="2" destOrd="0" presId="urn:microsoft.com/office/officeart/2018/2/layout/IconCircleList"/>
    <dgm:cxn modelId="{D82A96AA-F204-4586-B296-3D6722F6BDEE}" type="presParOf" srcId="{61785539-3F97-447B-93A2-310B7EB764EC}" destId="{F1C6BDF2-D63C-4DEC-ABA3-7CFBC76B23E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F3DD67-F19E-43C9-8248-445C9711ACDF}"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4D47DF3F-3362-44C0-A1A0-6F94E3FBBECA}">
      <dgm:prSet/>
      <dgm:spPr/>
      <dgm:t>
        <a:bodyPr/>
        <a:lstStyle/>
        <a:p>
          <a:r>
            <a:rPr lang="en-GB"/>
            <a:t>Diversity is where everyone is invited to the party</a:t>
          </a:r>
          <a:endParaRPr lang="en-US"/>
        </a:p>
      </dgm:t>
    </dgm:pt>
    <dgm:pt modelId="{AA087A71-BA29-49FE-BB71-7D93DD5532FE}" type="parTrans" cxnId="{758B46AA-7133-4495-84DA-EC4952616015}">
      <dgm:prSet/>
      <dgm:spPr/>
      <dgm:t>
        <a:bodyPr/>
        <a:lstStyle/>
        <a:p>
          <a:endParaRPr lang="en-US"/>
        </a:p>
      </dgm:t>
    </dgm:pt>
    <dgm:pt modelId="{3212D2A1-07FD-45B1-B940-9787ABDC62C0}" type="sibTrans" cxnId="{758B46AA-7133-4495-84DA-EC4952616015}">
      <dgm:prSet/>
      <dgm:spPr/>
      <dgm:t>
        <a:bodyPr/>
        <a:lstStyle/>
        <a:p>
          <a:endParaRPr lang="en-US"/>
        </a:p>
      </dgm:t>
    </dgm:pt>
    <dgm:pt modelId="{DE64A07E-4087-4A0A-A0EE-9B8AE7147DF7}">
      <dgm:prSet/>
      <dgm:spPr/>
      <dgm:t>
        <a:bodyPr/>
        <a:lstStyle/>
        <a:p>
          <a:r>
            <a:rPr lang="en-GB"/>
            <a:t>Inclusion means that everyone gets to contribute to the playlist</a:t>
          </a:r>
          <a:endParaRPr lang="en-US"/>
        </a:p>
      </dgm:t>
    </dgm:pt>
    <dgm:pt modelId="{5E226024-45B3-4483-9258-4A59CD09B4F3}" type="parTrans" cxnId="{E1799588-378D-49EB-B4F9-2B4687A41677}">
      <dgm:prSet/>
      <dgm:spPr/>
      <dgm:t>
        <a:bodyPr/>
        <a:lstStyle/>
        <a:p>
          <a:endParaRPr lang="en-US"/>
        </a:p>
      </dgm:t>
    </dgm:pt>
    <dgm:pt modelId="{54B30BD1-2BC5-44C3-BA4A-2BE2BD0A8B19}" type="sibTrans" cxnId="{E1799588-378D-49EB-B4F9-2B4687A41677}">
      <dgm:prSet/>
      <dgm:spPr/>
      <dgm:t>
        <a:bodyPr/>
        <a:lstStyle/>
        <a:p>
          <a:endParaRPr lang="en-US"/>
        </a:p>
      </dgm:t>
    </dgm:pt>
    <dgm:pt modelId="{8C8E2685-597F-4E5A-B45B-487909BDC204}">
      <dgm:prSet/>
      <dgm:spPr/>
      <dgm:t>
        <a:bodyPr/>
        <a:lstStyle/>
        <a:p>
          <a:r>
            <a:rPr lang="en-GB"/>
            <a:t>Equity means that everyone has the opportunity to dance/experience the music</a:t>
          </a:r>
          <a:endParaRPr lang="en-US"/>
        </a:p>
      </dgm:t>
    </dgm:pt>
    <dgm:pt modelId="{4DB886BE-51C4-4CFC-BA31-10885DB56209}" type="parTrans" cxnId="{A2D8F7A3-0A3E-4A3C-A672-709F6C5EE1BC}">
      <dgm:prSet/>
      <dgm:spPr/>
      <dgm:t>
        <a:bodyPr/>
        <a:lstStyle/>
        <a:p>
          <a:endParaRPr lang="en-US"/>
        </a:p>
      </dgm:t>
    </dgm:pt>
    <dgm:pt modelId="{75B204C6-5880-4FE3-9832-CD3318DB1C26}" type="sibTrans" cxnId="{A2D8F7A3-0A3E-4A3C-A672-709F6C5EE1BC}">
      <dgm:prSet/>
      <dgm:spPr/>
      <dgm:t>
        <a:bodyPr/>
        <a:lstStyle/>
        <a:p>
          <a:endParaRPr lang="en-US"/>
        </a:p>
      </dgm:t>
    </dgm:pt>
    <dgm:pt modelId="{00DC969D-C8B0-43A4-AD93-EB9EC486857F}" type="pres">
      <dgm:prSet presAssocID="{E0F3DD67-F19E-43C9-8248-445C9711ACDF}" presName="Name0" presStyleCnt="0">
        <dgm:presLayoutVars>
          <dgm:dir/>
          <dgm:animLvl val="lvl"/>
          <dgm:resizeHandles val="exact"/>
        </dgm:presLayoutVars>
      </dgm:prSet>
      <dgm:spPr/>
    </dgm:pt>
    <dgm:pt modelId="{513224FA-452C-4D52-8293-93FC705EDACE}" type="pres">
      <dgm:prSet presAssocID="{8C8E2685-597F-4E5A-B45B-487909BDC204}" presName="boxAndChildren" presStyleCnt="0"/>
      <dgm:spPr/>
    </dgm:pt>
    <dgm:pt modelId="{02B7330C-D3E6-4AF8-9613-C8AE79C463D6}" type="pres">
      <dgm:prSet presAssocID="{8C8E2685-597F-4E5A-B45B-487909BDC204}" presName="parentTextBox" presStyleLbl="node1" presStyleIdx="0" presStyleCnt="3"/>
      <dgm:spPr/>
    </dgm:pt>
    <dgm:pt modelId="{93F4054E-FBF8-4A40-A724-188134E53AC8}" type="pres">
      <dgm:prSet presAssocID="{54B30BD1-2BC5-44C3-BA4A-2BE2BD0A8B19}" presName="sp" presStyleCnt="0"/>
      <dgm:spPr/>
    </dgm:pt>
    <dgm:pt modelId="{B1260EB1-4212-4A03-BA81-A11066D0D8C9}" type="pres">
      <dgm:prSet presAssocID="{DE64A07E-4087-4A0A-A0EE-9B8AE7147DF7}" presName="arrowAndChildren" presStyleCnt="0"/>
      <dgm:spPr/>
    </dgm:pt>
    <dgm:pt modelId="{828A7370-5BE8-4372-BB76-DD9866F33D74}" type="pres">
      <dgm:prSet presAssocID="{DE64A07E-4087-4A0A-A0EE-9B8AE7147DF7}" presName="parentTextArrow" presStyleLbl="node1" presStyleIdx="1" presStyleCnt="3"/>
      <dgm:spPr/>
    </dgm:pt>
    <dgm:pt modelId="{36EC2D72-F052-495A-BD1A-400E4CB0E231}" type="pres">
      <dgm:prSet presAssocID="{3212D2A1-07FD-45B1-B940-9787ABDC62C0}" presName="sp" presStyleCnt="0"/>
      <dgm:spPr/>
    </dgm:pt>
    <dgm:pt modelId="{4DCE619D-E6FE-461F-A157-154C32A5E7DC}" type="pres">
      <dgm:prSet presAssocID="{4D47DF3F-3362-44C0-A1A0-6F94E3FBBECA}" presName="arrowAndChildren" presStyleCnt="0"/>
      <dgm:spPr/>
    </dgm:pt>
    <dgm:pt modelId="{1C8D85AC-DC86-4D1C-A9B7-836DB256B111}" type="pres">
      <dgm:prSet presAssocID="{4D47DF3F-3362-44C0-A1A0-6F94E3FBBECA}" presName="parentTextArrow" presStyleLbl="node1" presStyleIdx="2" presStyleCnt="3"/>
      <dgm:spPr/>
    </dgm:pt>
  </dgm:ptLst>
  <dgm:cxnLst>
    <dgm:cxn modelId="{2999064C-C6C0-4EA7-AE6F-9F8816BFD3E8}" type="presOf" srcId="{8C8E2685-597F-4E5A-B45B-487909BDC204}" destId="{02B7330C-D3E6-4AF8-9613-C8AE79C463D6}" srcOrd="0" destOrd="0" presId="urn:microsoft.com/office/officeart/2005/8/layout/process4"/>
    <dgm:cxn modelId="{22CA4877-1006-4FFF-9D11-67098EB1CF2F}" type="presOf" srcId="{4D47DF3F-3362-44C0-A1A0-6F94E3FBBECA}" destId="{1C8D85AC-DC86-4D1C-A9B7-836DB256B111}" srcOrd="0" destOrd="0" presId="urn:microsoft.com/office/officeart/2005/8/layout/process4"/>
    <dgm:cxn modelId="{E1799588-378D-49EB-B4F9-2B4687A41677}" srcId="{E0F3DD67-F19E-43C9-8248-445C9711ACDF}" destId="{DE64A07E-4087-4A0A-A0EE-9B8AE7147DF7}" srcOrd="1" destOrd="0" parTransId="{5E226024-45B3-4483-9258-4A59CD09B4F3}" sibTransId="{54B30BD1-2BC5-44C3-BA4A-2BE2BD0A8B19}"/>
    <dgm:cxn modelId="{A2D8F7A3-0A3E-4A3C-A672-709F6C5EE1BC}" srcId="{E0F3DD67-F19E-43C9-8248-445C9711ACDF}" destId="{8C8E2685-597F-4E5A-B45B-487909BDC204}" srcOrd="2" destOrd="0" parTransId="{4DB886BE-51C4-4CFC-BA31-10885DB56209}" sibTransId="{75B204C6-5880-4FE3-9832-CD3318DB1C26}"/>
    <dgm:cxn modelId="{758B46AA-7133-4495-84DA-EC4952616015}" srcId="{E0F3DD67-F19E-43C9-8248-445C9711ACDF}" destId="{4D47DF3F-3362-44C0-A1A0-6F94E3FBBECA}" srcOrd="0" destOrd="0" parTransId="{AA087A71-BA29-49FE-BB71-7D93DD5532FE}" sibTransId="{3212D2A1-07FD-45B1-B940-9787ABDC62C0}"/>
    <dgm:cxn modelId="{9EB89CC0-F562-45D9-86B5-DF87515185BE}" type="presOf" srcId="{DE64A07E-4087-4A0A-A0EE-9B8AE7147DF7}" destId="{828A7370-5BE8-4372-BB76-DD9866F33D74}" srcOrd="0" destOrd="0" presId="urn:microsoft.com/office/officeart/2005/8/layout/process4"/>
    <dgm:cxn modelId="{FAEF94F8-A91F-471C-AD82-C78EF454E3B2}" type="presOf" srcId="{E0F3DD67-F19E-43C9-8248-445C9711ACDF}" destId="{00DC969D-C8B0-43A4-AD93-EB9EC486857F}" srcOrd="0" destOrd="0" presId="urn:microsoft.com/office/officeart/2005/8/layout/process4"/>
    <dgm:cxn modelId="{9020961A-1704-401A-988B-CEFFDE8DF8DD}" type="presParOf" srcId="{00DC969D-C8B0-43A4-AD93-EB9EC486857F}" destId="{513224FA-452C-4D52-8293-93FC705EDACE}" srcOrd="0" destOrd="0" presId="urn:microsoft.com/office/officeart/2005/8/layout/process4"/>
    <dgm:cxn modelId="{B00B6B1A-981A-487D-B666-9C6B0997D0CF}" type="presParOf" srcId="{513224FA-452C-4D52-8293-93FC705EDACE}" destId="{02B7330C-D3E6-4AF8-9613-C8AE79C463D6}" srcOrd="0" destOrd="0" presId="urn:microsoft.com/office/officeart/2005/8/layout/process4"/>
    <dgm:cxn modelId="{5DAAFAF8-E3AD-4DF8-8F06-E22968B7D98B}" type="presParOf" srcId="{00DC969D-C8B0-43A4-AD93-EB9EC486857F}" destId="{93F4054E-FBF8-4A40-A724-188134E53AC8}" srcOrd="1" destOrd="0" presId="urn:microsoft.com/office/officeart/2005/8/layout/process4"/>
    <dgm:cxn modelId="{3DCAD35F-C349-4866-8D09-90420E4B6F84}" type="presParOf" srcId="{00DC969D-C8B0-43A4-AD93-EB9EC486857F}" destId="{B1260EB1-4212-4A03-BA81-A11066D0D8C9}" srcOrd="2" destOrd="0" presId="urn:microsoft.com/office/officeart/2005/8/layout/process4"/>
    <dgm:cxn modelId="{E1E09E1E-701C-4CB8-8439-E9626D7B619F}" type="presParOf" srcId="{B1260EB1-4212-4A03-BA81-A11066D0D8C9}" destId="{828A7370-5BE8-4372-BB76-DD9866F33D74}" srcOrd="0" destOrd="0" presId="urn:microsoft.com/office/officeart/2005/8/layout/process4"/>
    <dgm:cxn modelId="{4C83A1F1-0A07-4C62-B2FE-FE6AFE4A7E86}" type="presParOf" srcId="{00DC969D-C8B0-43A4-AD93-EB9EC486857F}" destId="{36EC2D72-F052-495A-BD1A-400E4CB0E231}" srcOrd="3" destOrd="0" presId="urn:microsoft.com/office/officeart/2005/8/layout/process4"/>
    <dgm:cxn modelId="{7DC1C246-A1A2-4A39-BDD2-9587713FAB16}" type="presParOf" srcId="{00DC969D-C8B0-43A4-AD93-EB9EC486857F}" destId="{4DCE619D-E6FE-461F-A157-154C32A5E7DC}" srcOrd="4" destOrd="0" presId="urn:microsoft.com/office/officeart/2005/8/layout/process4"/>
    <dgm:cxn modelId="{D3248E49-CA7C-46FE-930C-C86FB597D696}" type="presParOf" srcId="{4DCE619D-E6FE-461F-A157-154C32A5E7DC}" destId="{1C8D85AC-DC86-4D1C-A9B7-836DB256B11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B31829-57F5-4062-8D85-D4767E1F30D9}"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6ED536D8-1F7F-4CED-A03B-60CB3952F095}">
      <dgm:prSet/>
      <dgm:spPr/>
      <dgm:t>
        <a:bodyPr/>
        <a:lstStyle/>
        <a:p>
          <a:r>
            <a:rPr lang="en-GB" b="0" baseline="0" dirty="0"/>
            <a:t>“</a:t>
          </a:r>
          <a:r>
            <a:rPr lang="en-GB" b="1" i="1" baseline="0" dirty="0"/>
            <a:t>Diversity is the spice of life”</a:t>
          </a:r>
          <a:endParaRPr lang="en-US" dirty="0"/>
        </a:p>
      </dgm:t>
    </dgm:pt>
    <dgm:pt modelId="{0DA57B76-6CCB-41D5-BABF-15F3804F1629}" type="parTrans" cxnId="{1998EA0B-BC98-4E3B-9F34-E6054DB66267}">
      <dgm:prSet/>
      <dgm:spPr/>
      <dgm:t>
        <a:bodyPr/>
        <a:lstStyle/>
        <a:p>
          <a:endParaRPr lang="en-US"/>
        </a:p>
      </dgm:t>
    </dgm:pt>
    <dgm:pt modelId="{8CB8ADA0-0802-4BB8-99B1-DA15AFE63459}" type="sibTrans" cxnId="{1998EA0B-BC98-4E3B-9F34-E6054DB66267}">
      <dgm:prSet/>
      <dgm:spPr/>
      <dgm:t>
        <a:bodyPr/>
        <a:lstStyle/>
        <a:p>
          <a:endParaRPr lang="en-US"/>
        </a:p>
      </dgm:t>
    </dgm:pt>
    <dgm:pt modelId="{E5BB1CD7-CF10-4F15-9518-4A1E19E5C942}">
      <dgm:prSet/>
      <dgm:spPr/>
      <dgm:t>
        <a:bodyPr/>
        <a:lstStyle/>
        <a:p>
          <a:r>
            <a:rPr lang="en-GB" b="0" baseline="0" dirty="0"/>
            <a:t>Secondly to have a successful fundraising campaign you need diverse perspectives and those are usually generated from people who come from a different walk of life and have different lived experience. </a:t>
          </a:r>
          <a:endParaRPr lang="en-US" dirty="0"/>
        </a:p>
      </dgm:t>
    </dgm:pt>
    <dgm:pt modelId="{90AB7169-0A91-4EE0-AD99-8D85C2C6694A}" type="parTrans" cxnId="{7D74842D-3391-4055-9184-A3F8810E1FD5}">
      <dgm:prSet/>
      <dgm:spPr/>
      <dgm:t>
        <a:bodyPr/>
        <a:lstStyle/>
        <a:p>
          <a:endParaRPr lang="en-US"/>
        </a:p>
      </dgm:t>
    </dgm:pt>
    <dgm:pt modelId="{C6C0B5B4-6980-464B-9886-61AFCDF7F776}" type="sibTrans" cxnId="{7D74842D-3391-4055-9184-A3F8810E1FD5}">
      <dgm:prSet/>
      <dgm:spPr/>
      <dgm:t>
        <a:bodyPr/>
        <a:lstStyle/>
        <a:p>
          <a:endParaRPr lang="en-US"/>
        </a:p>
      </dgm:t>
    </dgm:pt>
    <dgm:pt modelId="{D1B105AC-9BBE-4C78-907C-69D70B455ED1}" type="pres">
      <dgm:prSet presAssocID="{14B31829-57F5-4062-8D85-D4767E1F30D9}" presName="Name0" presStyleCnt="0">
        <dgm:presLayoutVars>
          <dgm:dir/>
          <dgm:animLvl val="lvl"/>
          <dgm:resizeHandles val="exact"/>
        </dgm:presLayoutVars>
      </dgm:prSet>
      <dgm:spPr/>
    </dgm:pt>
    <dgm:pt modelId="{AD5A48C6-0C4C-4B9D-83F2-AE05A58C9AC4}" type="pres">
      <dgm:prSet presAssocID="{6ED536D8-1F7F-4CED-A03B-60CB3952F095}" presName="boxAndChildren" presStyleCnt="0"/>
      <dgm:spPr/>
    </dgm:pt>
    <dgm:pt modelId="{9F2D5228-8B8D-4912-8626-87CE07332BB9}" type="pres">
      <dgm:prSet presAssocID="{6ED536D8-1F7F-4CED-A03B-60CB3952F095}" presName="parentTextBox" presStyleLbl="node1" presStyleIdx="0" presStyleCnt="1"/>
      <dgm:spPr/>
    </dgm:pt>
    <dgm:pt modelId="{15A4B2E1-F4C3-432E-9F13-07F4D42BEF0F}" type="pres">
      <dgm:prSet presAssocID="{6ED536D8-1F7F-4CED-A03B-60CB3952F095}" presName="entireBox" presStyleLbl="node1" presStyleIdx="0" presStyleCnt="1" custLinFactNeighborX="0"/>
      <dgm:spPr/>
    </dgm:pt>
    <dgm:pt modelId="{3B4A59C1-EFFA-48F5-B5F2-F3C126B5914A}" type="pres">
      <dgm:prSet presAssocID="{6ED536D8-1F7F-4CED-A03B-60CB3952F095}" presName="descendantBox" presStyleCnt="0"/>
      <dgm:spPr/>
    </dgm:pt>
    <dgm:pt modelId="{77C6C5D9-DF66-45D2-8286-AD5BDF8BA6F7}" type="pres">
      <dgm:prSet presAssocID="{E5BB1CD7-CF10-4F15-9518-4A1E19E5C942}" presName="childTextBox" presStyleLbl="fgAccFollowNode1" presStyleIdx="0" presStyleCnt="1" custScaleX="209278">
        <dgm:presLayoutVars>
          <dgm:bulletEnabled val="1"/>
        </dgm:presLayoutVars>
      </dgm:prSet>
      <dgm:spPr/>
    </dgm:pt>
  </dgm:ptLst>
  <dgm:cxnLst>
    <dgm:cxn modelId="{1998EA0B-BC98-4E3B-9F34-E6054DB66267}" srcId="{14B31829-57F5-4062-8D85-D4767E1F30D9}" destId="{6ED536D8-1F7F-4CED-A03B-60CB3952F095}" srcOrd="0" destOrd="0" parTransId="{0DA57B76-6CCB-41D5-BABF-15F3804F1629}" sibTransId="{8CB8ADA0-0802-4BB8-99B1-DA15AFE63459}"/>
    <dgm:cxn modelId="{61AAC11B-EB65-411E-B683-4F0E903D1E48}" type="presOf" srcId="{6ED536D8-1F7F-4CED-A03B-60CB3952F095}" destId="{9F2D5228-8B8D-4912-8626-87CE07332BB9}" srcOrd="0" destOrd="0" presId="urn:microsoft.com/office/officeart/2005/8/layout/process4"/>
    <dgm:cxn modelId="{7D74842D-3391-4055-9184-A3F8810E1FD5}" srcId="{6ED536D8-1F7F-4CED-A03B-60CB3952F095}" destId="{E5BB1CD7-CF10-4F15-9518-4A1E19E5C942}" srcOrd="0" destOrd="0" parTransId="{90AB7169-0A91-4EE0-AD99-8D85C2C6694A}" sibTransId="{C6C0B5B4-6980-464B-9886-61AFCDF7F776}"/>
    <dgm:cxn modelId="{1ADBA546-B4DD-4FCA-92F5-B115D64AE2EE}" type="presOf" srcId="{14B31829-57F5-4062-8D85-D4767E1F30D9}" destId="{D1B105AC-9BBE-4C78-907C-69D70B455ED1}" srcOrd="0" destOrd="0" presId="urn:microsoft.com/office/officeart/2005/8/layout/process4"/>
    <dgm:cxn modelId="{FD436E7F-5C1C-4A44-9085-44160E07651B}" type="presOf" srcId="{6ED536D8-1F7F-4CED-A03B-60CB3952F095}" destId="{15A4B2E1-F4C3-432E-9F13-07F4D42BEF0F}" srcOrd="1" destOrd="0" presId="urn:microsoft.com/office/officeart/2005/8/layout/process4"/>
    <dgm:cxn modelId="{28C583DD-6728-4C5B-8A92-3683F956C7A9}" type="presOf" srcId="{E5BB1CD7-CF10-4F15-9518-4A1E19E5C942}" destId="{77C6C5D9-DF66-45D2-8286-AD5BDF8BA6F7}" srcOrd="0" destOrd="0" presId="urn:microsoft.com/office/officeart/2005/8/layout/process4"/>
    <dgm:cxn modelId="{9BA47ED9-FF35-4614-B2EE-F3CD91F35638}" type="presParOf" srcId="{D1B105AC-9BBE-4C78-907C-69D70B455ED1}" destId="{AD5A48C6-0C4C-4B9D-83F2-AE05A58C9AC4}" srcOrd="0" destOrd="0" presId="urn:microsoft.com/office/officeart/2005/8/layout/process4"/>
    <dgm:cxn modelId="{DEC4F6A4-B9F4-4CCA-B4C5-83D20AC03E39}" type="presParOf" srcId="{AD5A48C6-0C4C-4B9D-83F2-AE05A58C9AC4}" destId="{9F2D5228-8B8D-4912-8626-87CE07332BB9}" srcOrd="0" destOrd="0" presId="urn:microsoft.com/office/officeart/2005/8/layout/process4"/>
    <dgm:cxn modelId="{3C631A28-A13E-4CBD-95C4-7F09E32AC3D9}" type="presParOf" srcId="{AD5A48C6-0C4C-4B9D-83F2-AE05A58C9AC4}" destId="{15A4B2E1-F4C3-432E-9F13-07F4D42BEF0F}" srcOrd="1" destOrd="0" presId="urn:microsoft.com/office/officeart/2005/8/layout/process4"/>
    <dgm:cxn modelId="{DDA4D24F-E175-4130-A507-F80E6A8BF091}" type="presParOf" srcId="{AD5A48C6-0C4C-4B9D-83F2-AE05A58C9AC4}" destId="{3B4A59C1-EFFA-48F5-B5F2-F3C126B5914A}" srcOrd="2" destOrd="0" presId="urn:microsoft.com/office/officeart/2005/8/layout/process4"/>
    <dgm:cxn modelId="{C8485EE6-353A-4014-90D7-60BD4FFF05E3}" type="presParOf" srcId="{3B4A59C1-EFFA-48F5-B5F2-F3C126B5914A}" destId="{77C6C5D9-DF66-45D2-8286-AD5BDF8BA6F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E5DD8-5F8F-47C2-B3EC-81C2E2A3B946}">
      <dsp:nvSpPr>
        <dsp:cNvPr id="0" name=""/>
        <dsp:cNvSpPr/>
      </dsp:nvSpPr>
      <dsp:spPr>
        <a:xfrm>
          <a:off x="57849" y="622755"/>
          <a:ext cx="892513" cy="8925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2E159A-F908-4036-A94A-FE255CA241CC}">
      <dsp:nvSpPr>
        <dsp:cNvPr id="0" name=""/>
        <dsp:cNvSpPr/>
      </dsp:nvSpPr>
      <dsp:spPr>
        <a:xfrm>
          <a:off x="245277" y="810183"/>
          <a:ext cx="517657" cy="517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353B2-BCED-4C37-B7AE-5796793FBE6C}">
      <dsp:nvSpPr>
        <dsp:cNvPr id="0" name=""/>
        <dsp:cNvSpPr/>
      </dsp:nvSpPr>
      <dsp:spPr>
        <a:xfrm>
          <a:off x="1141616" y="622755"/>
          <a:ext cx="2103782" cy="89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0" kern="1200" baseline="0"/>
            <a:t>Defining difference in fundraising</a:t>
          </a:r>
          <a:endParaRPr lang="en-US" sz="1500" kern="1200"/>
        </a:p>
      </dsp:txBody>
      <dsp:txXfrm>
        <a:off x="1141616" y="622755"/>
        <a:ext cx="2103782" cy="892513"/>
      </dsp:txXfrm>
    </dsp:sp>
    <dsp:sp modelId="{863D7777-69FE-4CD6-8A4B-308BB3DD7C31}">
      <dsp:nvSpPr>
        <dsp:cNvPr id="0" name=""/>
        <dsp:cNvSpPr/>
      </dsp:nvSpPr>
      <dsp:spPr>
        <a:xfrm>
          <a:off x="3611966" y="622755"/>
          <a:ext cx="892513" cy="8925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77AD9D-5607-4F19-AA9B-B5B7F97384AE}">
      <dsp:nvSpPr>
        <dsp:cNvPr id="0" name=""/>
        <dsp:cNvSpPr/>
      </dsp:nvSpPr>
      <dsp:spPr>
        <a:xfrm>
          <a:off x="3799394" y="810183"/>
          <a:ext cx="517657" cy="517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9A26C-5A91-40BF-8361-EF547BAAAC16}">
      <dsp:nvSpPr>
        <dsp:cNvPr id="0" name=""/>
        <dsp:cNvSpPr/>
      </dsp:nvSpPr>
      <dsp:spPr>
        <a:xfrm>
          <a:off x="4695733" y="622755"/>
          <a:ext cx="2103782" cy="89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0" kern="1200" baseline="0"/>
            <a:t>The positive impact of difference</a:t>
          </a:r>
          <a:endParaRPr lang="en-US" sz="1500" kern="1200"/>
        </a:p>
      </dsp:txBody>
      <dsp:txXfrm>
        <a:off x="4695733" y="622755"/>
        <a:ext cx="2103782" cy="892513"/>
      </dsp:txXfrm>
    </dsp:sp>
    <dsp:sp modelId="{8968ADBD-529A-4206-9CAB-562F08B49B06}">
      <dsp:nvSpPr>
        <dsp:cNvPr id="0" name=""/>
        <dsp:cNvSpPr/>
      </dsp:nvSpPr>
      <dsp:spPr>
        <a:xfrm>
          <a:off x="57849" y="2135981"/>
          <a:ext cx="892513" cy="8925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3065EF-5593-4DD6-BD63-A96F08AEEC63}">
      <dsp:nvSpPr>
        <dsp:cNvPr id="0" name=""/>
        <dsp:cNvSpPr/>
      </dsp:nvSpPr>
      <dsp:spPr>
        <a:xfrm>
          <a:off x="245277" y="2323409"/>
          <a:ext cx="517657" cy="517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D49DB8-6696-4891-B96E-FCAC005B3DEB}">
      <dsp:nvSpPr>
        <dsp:cNvPr id="0" name=""/>
        <dsp:cNvSpPr/>
      </dsp:nvSpPr>
      <dsp:spPr>
        <a:xfrm>
          <a:off x="1141616" y="2135981"/>
          <a:ext cx="2103782" cy="89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0" kern="1200" baseline="0"/>
            <a:t>The collective responsibility</a:t>
          </a:r>
          <a:endParaRPr lang="en-US" sz="1500" kern="1200"/>
        </a:p>
      </dsp:txBody>
      <dsp:txXfrm>
        <a:off x="1141616" y="2135981"/>
        <a:ext cx="2103782" cy="892513"/>
      </dsp:txXfrm>
    </dsp:sp>
    <dsp:sp modelId="{1AB9FCA2-28A9-4FE2-A064-47B75AE12067}">
      <dsp:nvSpPr>
        <dsp:cNvPr id="0" name=""/>
        <dsp:cNvSpPr/>
      </dsp:nvSpPr>
      <dsp:spPr>
        <a:xfrm>
          <a:off x="3611966" y="2135981"/>
          <a:ext cx="892513" cy="89251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B5C480-75D7-4161-B2AA-185215CD6685}">
      <dsp:nvSpPr>
        <dsp:cNvPr id="0" name=""/>
        <dsp:cNvSpPr/>
      </dsp:nvSpPr>
      <dsp:spPr>
        <a:xfrm>
          <a:off x="3799394" y="2323409"/>
          <a:ext cx="517657" cy="517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C6BDF2-D63C-4DEC-ABA3-7CFBC76B23E1}">
      <dsp:nvSpPr>
        <dsp:cNvPr id="0" name=""/>
        <dsp:cNvSpPr/>
      </dsp:nvSpPr>
      <dsp:spPr>
        <a:xfrm>
          <a:off x="4695733" y="2135981"/>
          <a:ext cx="2103782" cy="89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100000"/>
            </a:lnSpc>
            <a:spcBef>
              <a:spcPct val="0"/>
            </a:spcBef>
            <a:spcAft>
              <a:spcPct val="35000"/>
            </a:spcAft>
            <a:buNone/>
          </a:pPr>
          <a:r>
            <a:rPr lang="en-GB" sz="1500" b="0" kern="1200" baseline="0"/>
            <a:t>What are you going to do differently today?</a:t>
          </a:r>
          <a:endParaRPr lang="en-US" sz="1500" kern="1200"/>
        </a:p>
      </dsp:txBody>
      <dsp:txXfrm>
        <a:off x="4695733" y="2135981"/>
        <a:ext cx="2103782" cy="892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7330C-D3E6-4AF8-9613-C8AE79C463D6}">
      <dsp:nvSpPr>
        <dsp:cNvPr id="0" name=""/>
        <dsp:cNvSpPr/>
      </dsp:nvSpPr>
      <dsp:spPr>
        <a:xfrm>
          <a:off x="0" y="3781929"/>
          <a:ext cx="5076826" cy="12413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Equity means that everyone has the opportunity to dance/experience the music</a:t>
          </a:r>
          <a:endParaRPr lang="en-US" sz="1800" kern="1200"/>
        </a:p>
      </dsp:txBody>
      <dsp:txXfrm>
        <a:off x="0" y="3781929"/>
        <a:ext cx="5076826" cy="1241313"/>
      </dsp:txXfrm>
    </dsp:sp>
    <dsp:sp modelId="{828A7370-5BE8-4372-BB76-DD9866F33D74}">
      <dsp:nvSpPr>
        <dsp:cNvPr id="0" name=""/>
        <dsp:cNvSpPr/>
      </dsp:nvSpPr>
      <dsp:spPr>
        <a:xfrm rot="10800000">
          <a:off x="0" y="1891408"/>
          <a:ext cx="5076826" cy="1909140"/>
        </a:xfrm>
        <a:prstGeom prst="upArrowCallout">
          <a:avLst/>
        </a:prstGeom>
        <a:solidFill>
          <a:schemeClr val="accent2">
            <a:hueOff val="-398442"/>
            <a:satOff val="6385"/>
            <a:lumOff val="578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Inclusion means that everyone gets to contribute to the playlist</a:t>
          </a:r>
          <a:endParaRPr lang="en-US" sz="1800" kern="1200"/>
        </a:p>
      </dsp:txBody>
      <dsp:txXfrm rot="10800000">
        <a:off x="0" y="1891408"/>
        <a:ext cx="5076826" cy="1240502"/>
      </dsp:txXfrm>
    </dsp:sp>
    <dsp:sp modelId="{1C8D85AC-DC86-4D1C-A9B7-836DB256B111}">
      <dsp:nvSpPr>
        <dsp:cNvPr id="0" name=""/>
        <dsp:cNvSpPr/>
      </dsp:nvSpPr>
      <dsp:spPr>
        <a:xfrm rot="10800000">
          <a:off x="0" y="888"/>
          <a:ext cx="5076826" cy="1909140"/>
        </a:xfrm>
        <a:prstGeom prst="upArrowCallout">
          <a:avLst/>
        </a:prstGeom>
        <a:solidFill>
          <a:schemeClr val="accent2">
            <a:hueOff val="-796883"/>
            <a:satOff val="12770"/>
            <a:lumOff val="1156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Diversity is where everyone is invited to the party</a:t>
          </a:r>
          <a:endParaRPr lang="en-US" sz="1800" kern="1200"/>
        </a:p>
      </dsp:txBody>
      <dsp:txXfrm rot="10800000">
        <a:off x="0" y="888"/>
        <a:ext cx="5076826" cy="1240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4B2E1-F4C3-432E-9F13-07F4D42BEF0F}">
      <dsp:nvSpPr>
        <dsp:cNvPr id="0" name=""/>
        <dsp:cNvSpPr/>
      </dsp:nvSpPr>
      <dsp:spPr>
        <a:xfrm>
          <a:off x="0" y="0"/>
          <a:ext cx="5590033" cy="482803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r>
            <a:rPr lang="en-GB" sz="4300" b="0" kern="1200" baseline="0" dirty="0"/>
            <a:t>“</a:t>
          </a:r>
          <a:r>
            <a:rPr lang="en-GB" sz="4300" b="1" i="1" kern="1200" baseline="0" dirty="0"/>
            <a:t>Diversity is the spice of life”</a:t>
          </a:r>
          <a:endParaRPr lang="en-US" sz="4300" kern="1200" dirty="0"/>
        </a:p>
      </dsp:txBody>
      <dsp:txXfrm>
        <a:off x="0" y="0"/>
        <a:ext cx="5590033" cy="2607137"/>
      </dsp:txXfrm>
    </dsp:sp>
    <dsp:sp modelId="{77C6C5D9-DF66-45D2-8286-AD5BDF8BA6F7}">
      <dsp:nvSpPr>
        <dsp:cNvPr id="0" name=""/>
        <dsp:cNvSpPr/>
      </dsp:nvSpPr>
      <dsp:spPr>
        <a:xfrm>
          <a:off x="1721" y="2510576"/>
          <a:ext cx="5586590" cy="222089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b="0" kern="1200" baseline="0" dirty="0"/>
            <a:t>Secondly to have a successful fundraising campaign you need diverse perspectives and those are usually generated from people who come from a different walk of life and have different lived experience. </a:t>
          </a:r>
          <a:endParaRPr lang="en-US" sz="1900" kern="1200" dirty="0"/>
        </a:p>
      </dsp:txBody>
      <dsp:txXfrm>
        <a:off x="1721" y="2510576"/>
        <a:ext cx="5586590" cy="2220894"/>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9B8054-AF43-B7E9-B54A-B2C753DD8A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96A7453-40FC-F5E2-C2D5-61BB75F351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BCB223A-7AA6-47AE-A3D1-87BEAA1D4208}" type="datetimeFigureOut">
              <a:rPr lang="en-GB" smtClean="0"/>
              <a:t>09/10/2023</a:t>
            </a:fld>
            <a:endParaRPr lang="en-GB"/>
          </a:p>
        </p:txBody>
      </p:sp>
      <p:sp>
        <p:nvSpPr>
          <p:cNvPr id="4" name="Footer Placeholder 3">
            <a:extLst>
              <a:ext uri="{FF2B5EF4-FFF2-40B4-BE49-F238E27FC236}">
                <a16:creationId xmlns:a16="http://schemas.microsoft.com/office/drawing/2014/main" id="{B27F269E-8065-3E3F-2DD2-961FE9163F8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46E7994-2084-3C87-6576-803E266D351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54381A-302B-4B8B-9B8E-F94D94223EF6}" type="slidenum">
              <a:rPr lang="en-GB" smtClean="0"/>
              <a:t>‹#›</a:t>
            </a:fld>
            <a:endParaRPr lang="en-GB"/>
          </a:p>
        </p:txBody>
      </p:sp>
    </p:spTree>
    <p:extLst>
      <p:ext uri="{BB962C8B-B14F-4D97-AF65-F5344CB8AC3E}">
        <p14:creationId xmlns:p14="http://schemas.microsoft.com/office/powerpoint/2010/main" val="3249130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BDE29C-FB78-4C43-AEC5-1B31A80FE61E}" type="datetimeFigureOut">
              <a:rPr lang="en-GB" smtClean="0"/>
              <a:t>09/10/2023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C197E-8770-4314-9C49-34BB5A33FCEA}" type="slidenum">
              <a:rPr lang="en-GB" smtClean="0"/>
              <a:t>‹#›</a:t>
            </a:fld>
            <a:endParaRPr lang="en-GB"/>
          </a:p>
        </p:txBody>
      </p:sp>
    </p:spTree>
    <p:extLst>
      <p:ext uri="{BB962C8B-B14F-4D97-AF65-F5344CB8AC3E}">
        <p14:creationId xmlns:p14="http://schemas.microsoft.com/office/powerpoint/2010/main" val="41176501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If we do not include difference and diversity within our organisations, what would happen.  We will end up with cases such as that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of COMIC RELIEF – the red nose campaign.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have seen this for myself in the sector and have had peers say to me “Pennylope, I had good intentions” and I would say I understand and I know but sometimes your good intentions are harmful and can hurt other people.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And the Comic Relief, red nose campaign was an indication of this. Where good intentions can end up hurting other people. The narrative of sending white celebrities to African countries to save or help Africans imposed a white saviour mentality. Implying that Africans who are black can only be helped by white people, and also used as props for campaigns that benefits their organisations instead of the beneficiary groups at hand. This is where they received the backlash and their fundraising campaign was referred to as poverty porn and white saviour complex.  Comic relief fundraising campaign failed because it:</a:t>
            </a:r>
          </a:p>
          <a:p>
            <a:pPr marL="342900" lvl="0" indent="-342900">
              <a:lnSpc>
                <a:spcPct val="107000"/>
              </a:lnSpc>
              <a:buFont typeface="Calibri" panose="020F050202020403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Lacked understanding</a:t>
            </a:r>
          </a:p>
          <a:p>
            <a:pPr marL="342900" lvl="0" indent="-342900">
              <a:lnSpc>
                <a:spcPct val="107000"/>
              </a:lnSpc>
              <a:buFont typeface="Calibri" panose="020F050202020403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Failed to mitigate that risk because it didn’t have the right diverse team</a:t>
            </a:r>
          </a:p>
          <a:p>
            <a:pPr marL="342900" lvl="0" indent="-342900">
              <a:lnSpc>
                <a:spcPct val="107000"/>
              </a:lnSpc>
              <a:buFont typeface="Calibri" panose="020F050202020403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Lack cultural sensitivity</a:t>
            </a:r>
          </a:p>
          <a:p>
            <a:pPr marL="342900" lvl="0" indent="-342900">
              <a:lnSpc>
                <a:spcPct val="107000"/>
              </a:lnSpc>
              <a:spcAft>
                <a:spcPts val="800"/>
              </a:spcAft>
              <a:buFont typeface="Calibri" panose="020F050202020403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Poor decision-making</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highlight this to say, that Comic Relief may have had good intentions but their lack of foresight, their lack of diversity in their teams and lack of diversity in lived experience. Led them to a point of failure in their fundraising campaign.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And this is why it is important to invite and encourage difference/diversity in our workplaces and our sector. It is pivotal!</a:t>
            </a:r>
          </a:p>
          <a:p>
            <a:endParaRPr lang="en-GB" dirty="0"/>
          </a:p>
        </p:txBody>
      </p:sp>
      <p:sp>
        <p:nvSpPr>
          <p:cNvPr id="4" name="Slide Number Placeholder 3"/>
          <p:cNvSpPr>
            <a:spLocks noGrp="1"/>
          </p:cNvSpPr>
          <p:nvPr>
            <p:ph type="sldNum" sz="quarter" idx="5"/>
          </p:nvPr>
        </p:nvSpPr>
        <p:spPr/>
        <p:txBody>
          <a:bodyPr/>
          <a:lstStyle/>
          <a:p>
            <a:fld id="{D3CC197E-8770-4314-9C49-34BB5A33FCEA}" type="slidenum">
              <a:rPr lang="en-GB" smtClean="0"/>
              <a:t>7</a:t>
            </a:fld>
            <a:endParaRPr lang="en-GB"/>
          </a:p>
        </p:txBody>
      </p:sp>
    </p:spTree>
    <p:extLst>
      <p:ext uri="{BB962C8B-B14F-4D97-AF65-F5344CB8AC3E}">
        <p14:creationId xmlns:p14="http://schemas.microsoft.com/office/powerpoint/2010/main" val="396958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BBB7F41B-DEAF-4560-93B3-014D1ABBBD00}" type="datetime1">
              <a:rPr lang="en-US" smtClean="0"/>
              <a:t>10/9/2023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r>
              <a:rPr lang="en-US"/>
              <a:t>TPK</a:t>
            </a:r>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02803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AB530972-171D-419B-8DDB-8A2FD50E6CFD}" type="datetime1">
              <a:rPr lang="en-US" smtClean="0"/>
              <a:t>10/9/2023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r>
              <a:rPr lang="en-US"/>
              <a:t>TPK</a:t>
            </a:r>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0749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94D084E-0ACF-416F-88BE-6243497CBA34}" type="datetime1">
              <a:rPr lang="en-US" smtClean="0"/>
              <a:t>10/9/2023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TPK</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71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598DD70-7F9E-4074-9BFE-93EAA4F5BABB}" type="datetime1">
              <a:rPr lang="en-US" smtClean="0"/>
              <a:t>10/9/2023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r>
              <a:rPr lang="en-US"/>
              <a:t>TPK</a:t>
            </a:r>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3517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r>
              <a:rPr lang="en-US"/>
              <a:t>TPK</a:t>
            </a:r>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31335957-A944-4565-ABD8-5B5E068B43E7}" type="datetime1">
              <a:rPr lang="en-US" smtClean="0"/>
              <a:t>10/9/2023</a:t>
            </a:fld>
            <a:endParaRPr lang="en-US" dirty="0"/>
          </a:p>
        </p:txBody>
      </p:sp>
    </p:spTree>
    <p:extLst>
      <p:ext uri="{BB962C8B-B14F-4D97-AF65-F5344CB8AC3E}">
        <p14:creationId xmlns:p14="http://schemas.microsoft.com/office/powerpoint/2010/main" val="24235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2DC5E4FA-F8CF-479B-93EE-F1316F17522A}" type="datetime1">
              <a:rPr lang="en-US" smtClean="0"/>
              <a:t>10/9/2023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r>
              <a:rPr lang="en-US"/>
              <a:t>TPK</a:t>
            </a:r>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3648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99859AF8-346B-4F64-A04D-EDAA4C507729}" type="datetime1">
              <a:rPr lang="en-US" smtClean="0"/>
              <a:t>10/9/2023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r>
              <a:rPr lang="en-US"/>
              <a:t>TPK</a:t>
            </a:r>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3673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F63061F7-4CB5-419F-9D0D-DB5686E6FA93}" type="datetime1">
              <a:rPr lang="en-US" smtClean="0"/>
              <a:t>10/9/2023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r>
              <a:rPr lang="en-US"/>
              <a:t>TPK</a:t>
            </a:r>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8286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F5B0040F-EC6B-48EF-BBD8-E2CD7A5ECA66}" type="datetime1">
              <a:rPr lang="en-US" smtClean="0"/>
              <a:t>10/9/2023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r>
              <a:rPr lang="en-US"/>
              <a:t>TPK</a:t>
            </a:r>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39091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5D1025F0-11AB-4B9A-A4D4-BFF78361C6DF}" type="datetime1">
              <a:rPr lang="en-US" smtClean="0"/>
              <a:t>10/9/2023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r>
              <a:rPr lang="en-US"/>
              <a:t>TPK</a:t>
            </a:r>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9282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1054F68A-5C08-4EB8-A799-BDD90B11C3DA}" type="datetime1">
              <a:rPr lang="en-US" smtClean="0"/>
              <a:t>10/9/2023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r>
              <a:rPr lang="en-US"/>
              <a:t>TPK</a:t>
            </a:r>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57425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355FD60C-1AA3-4B87-BF3F-D3A5C645075A}" type="datetime1">
              <a:rPr lang="en-US" smtClean="0"/>
              <a:t>10/9/2023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r>
              <a:rPr lang="en-US"/>
              <a:t>TPK</a:t>
            </a:r>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77907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hf sldNum="0" hd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2g88Ju6nkc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7ED3A024-FF3B-A236-4D5A-A0EA5B9250F9}"/>
              </a:ext>
            </a:extLst>
          </p:cNvPr>
          <p:cNvSpPr>
            <a:spLocks noGrp="1"/>
          </p:cNvSpPr>
          <p:nvPr>
            <p:ph type="ctrTitle"/>
          </p:nvPr>
        </p:nvSpPr>
        <p:spPr>
          <a:xfrm>
            <a:off x="5763138" y="527673"/>
            <a:ext cx="5624118" cy="3284538"/>
          </a:xfrm>
        </p:spPr>
        <p:txBody>
          <a:bodyPr anchor="b">
            <a:normAutofit/>
          </a:bodyPr>
          <a:lstStyle/>
          <a:p>
            <a:r>
              <a:rPr lang="en-GB" dirty="0">
                <a:solidFill>
                  <a:srgbClr val="AE12AE"/>
                </a:solidFill>
              </a:rPr>
              <a:t>The Power of Difference in Fundraising</a:t>
            </a:r>
          </a:p>
        </p:txBody>
      </p:sp>
      <p:sp>
        <p:nvSpPr>
          <p:cNvPr id="6" name="Subtitle 5">
            <a:extLst>
              <a:ext uri="{FF2B5EF4-FFF2-40B4-BE49-F238E27FC236}">
                <a16:creationId xmlns:a16="http://schemas.microsoft.com/office/drawing/2014/main" id="{4AF8A125-D67A-1CF2-219B-53C60FDC73E9}"/>
              </a:ext>
            </a:extLst>
          </p:cNvPr>
          <p:cNvSpPr>
            <a:spLocks noGrp="1"/>
          </p:cNvSpPr>
          <p:nvPr>
            <p:ph type="subTitle" idx="1"/>
          </p:nvPr>
        </p:nvSpPr>
        <p:spPr>
          <a:xfrm>
            <a:off x="5676906" y="5060439"/>
            <a:ext cx="6674457" cy="1699589"/>
          </a:xfrm>
        </p:spPr>
        <p:txBody>
          <a:bodyPr anchor="t">
            <a:noAutofit/>
          </a:bodyPr>
          <a:lstStyle/>
          <a:p>
            <a:r>
              <a:rPr lang="en-GB" sz="1800" b="1" dirty="0">
                <a:solidFill>
                  <a:srgbClr val="002060"/>
                </a:solidFill>
              </a:rPr>
              <a:t>Pennylope Kapere</a:t>
            </a:r>
          </a:p>
          <a:p>
            <a:r>
              <a:rPr lang="en-GB" sz="1800" b="1" dirty="0">
                <a:solidFill>
                  <a:srgbClr val="002060"/>
                </a:solidFill>
              </a:rPr>
              <a:t>Associate Director for Equity and Justice at London Funders</a:t>
            </a:r>
          </a:p>
        </p:txBody>
      </p:sp>
      <p:sp>
        <p:nvSpPr>
          <p:cNvPr id="10" name="Freeform: Shape 12">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4">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Jigsaw puzzles in plastic figures">
            <a:extLst>
              <a:ext uri="{FF2B5EF4-FFF2-40B4-BE49-F238E27FC236}">
                <a16:creationId xmlns:a16="http://schemas.microsoft.com/office/drawing/2014/main" id="{4E2ECA3C-1E2A-BEBC-0EDD-2441A23C3B8D}"/>
              </a:ext>
            </a:extLst>
          </p:cNvPr>
          <p:cNvPicPr>
            <a:picLocks noChangeAspect="1"/>
          </p:cNvPicPr>
          <p:nvPr/>
        </p:nvPicPr>
        <p:blipFill rotWithShape="1">
          <a:blip r:embed="rId2"/>
          <a:srcRect l="26717" r="22461"/>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21" name="Freeform: Shape 16">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Footer Placeholder 2">
            <a:extLst>
              <a:ext uri="{FF2B5EF4-FFF2-40B4-BE49-F238E27FC236}">
                <a16:creationId xmlns:a16="http://schemas.microsoft.com/office/drawing/2014/main" id="{3748CE00-55BE-3683-1713-6B193200CEEE}"/>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230683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id="{2F8DEACC-AB3E-5E66-61AA-41E25A0A0CB3}"/>
              </a:ext>
            </a:extLst>
          </p:cNvPr>
          <p:cNvSpPr>
            <a:spLocks noGrp="1"/>
          </p:cNvSpPr>
          <p:nvPr>
            <p:ph type="title"/>
          </p:nvPr>
        </p:nvSpPr>
        <p:spPr>
          <a:xfrm>
            <a:off x="1803259" y="560388"/>
            <a:ext cx="6857365" cy="1344612"/>
          </a:xfrm>
        </p:spPr>
        <p:txBody>
          <a:bodyPr anchor="b">
            <a:normAutofit fontScale="90000"/>
          </a:bodyPr>
          <a:lstStyle/>
          <a:p>
            <a:r>
              <a:rPr lang="en-GB" dirty="0">
                <a:solidFill>
                  <a:srgbClr val="002060"/>
                </a:solidFill>
              </a:rPr>
              <a:t>Why does</a:t>
            </a:r>
            <a:r>
              <a:rPr lang="en-GB" dirty="0">
                <a:solidFill>
                  <a:srgbClr val="AE12AE"/>
                </a:solidFill>
              </a:rPr>
              <a:t> difference </a:t>
            </a:r>
            <a:r>
              <a:rPr lang="en-GB" dirty="0">
                <a:solidFill>
                  <a:srgbClr val="002060"/>
                </a:solidFill>
              </a:rPr>
              <a:t>matter?</a:t>
            </a:r>
          </a:p>
        </p:txBody>
      </p:sp>
      <p:graphicFrame>
        <p:nvGraphicFramePr>
          <p:cNvPr id="18" name="Content Placeholder 2">
            <a:extLst>
              <a:ext uri="{FF2B5EF4-FFF2-40B4-BE49-F238E27FC236}">
                <a16:creationId xmlns:a16="http://schemas.microsoft.com/office/drawing/2014/main" id="{3876F959-760F-C112-3BD3-12B1F5276305}"/>
              </a:ext>
            </a:extLst>
          </p:cNvPr>
          <p:cNvGraphicFramePr>
            <a:graphicFrameLocks noGrp="1"/>
          </p:cNvGraphicFramePr>
          <p:nvPr>
            <p:ph idx="1"/>
            <p:extLst>
              <p:ext uri="{D42A27DB-BD31-4B8C-83A1-F6EECF244321}">
                <p14:modId xmlns:p14="http://schemas.microsoft.com/office/powerpoint/2010/main" val="2363334426"/>
              </p:ext>
            </p:extLst>
          </p:nvPr>
        </p:nvGraphicFramePr>
        <p:xfrm>
          <a:off x="1790496" y="1992939"/>
          <a:ext cx="6857365"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225B859F-9835-ACA2-0C3D-7E7D493D1D13}"/>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147942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3" name="Content Placeholder 2">
            <a:extLst>
              <a:ext uri="{FF2B5EF4-FFF2-40B4-BE49-F238E27FC236}">
                <a16:creationId xmlns:a16="http://schemas.microsoft.com/office/drawing/2014/main" id="{929B06A0-A59D-7E50-45F5-E0855C906C3F}"/>
              </a:ext>
            </a:extLst>
          </p:cNvPr>
          <p:cNvSpPr>
            <a:spLocks noGrp="1"/>
          </p:cNvSpPr>
          <p:nvPr>
            <p:ph idx="1"/>
          </p:nvPr>
        </p:nvSpPr>
        <p:spPr>
          <a:xfrm>
            <a:off x="936171" y="2525486"/>
            <a:ext cx="8403771" cy="2068286"/>
          </a:xfrm>
        </p:spPr>
        <p:txBody>
          <a:bodyPr>
            <a:noAutofit/>
          </a:bodyPr>
          <a:lstStyle/>
          <a:p>
            <a:pPr algn="ctr"/>
            <a:r>
              <a:rPr lang="en-GB" sz="4800" b="1" dirty="0">
                <a:hlinkClick r:id="rId2"/>
              </a:rPr>
              <a:t>#InclusionStartsWithI</a:t>
            </a:r>
            <a:endParaRPr lang="en-GB" sz="4800" b="1" dirty="0"/>
          </a:p>
        </p:txBody>
      </p:sp>
      <p:sp>
        <p:nvSpPr>
          <p:cNvPr id="2" name="Footer Placeholder 1">
            <a:extLst>
              <a:ext uri="{FF2B5EF4-FFF2-40B4-BE49-F238E27FC236}">
                <a16:creationId xmlns:a16="http://schemas.microsoft.com/office/drawing/2014/main" id="{F64DC51D-9FE3-ED2B-E08A-6611CA600BC5}"/>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105804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97ECA810-3951-2BA4-49F5-711DD92ABF5E}"/>
              </a:ext>
            </a:extLst>
          </p:cNvPr>
          <p:cNvSpPr>
            <a:spLocks noGrp="1"/>
          </p:cNvSpPr>
          <p:nvPr>
            <p:ph type="title"/>
          </p:nvPr>
        </p:nvSpPr>
        <p:spPr>
          <a:xfrm>
            <a:off x="1829849" y="1899904"/>
            <a:ext cx="3312116" cy="2934031"/>
          </a:xfrm>
        </p:spPr>
        <p:txBody>
          <a:bodyPr anchor="ctr">
            <a:normAutofit/>
          </a:bodyPr>
          <a:lstStyle/>
          <a:p>
            <a:r>
              <a:rPr lang="en-GB" dirty="0">
                <a:solidFill>
                  <a:srgbClr val="002060"/>
                </a:solidFill>
              </a:rPr>
              <a:t>Defining difference in fundraising</a:t>
            </a:r>
          </a:p>
        </p:txBody>
      </p:sp>
      <p:graphicFrame>
        <p:nvGraphicFramePr>
          <p:cNvPr id="5" name="Content Placeholder 2">
            <a:extLst>
              <a:ext uri="{FF2B5EF4-FFF2-40B4-BE49-F238E27FC236}">
                <a16:creationId xmlns:a16="http://schemas.microsoft.com/office/drawing/2014/main" id="{0E5359CE-AE0F-D415-7214-789D8BA262E8}"/>
              </a:ext>
            </a:extLst>
          </p:cNvPr>
          <p:cNvGraphicFramePr>
            <a:graphicFrameLocks noGrp="1"/>
          </p:cNvGraphicFramePr>
          <p:nvPr>
            <p:ph idx="1"/>
            <p:extLst>
              <p:ext uri="{D42A27DB-BD31-4B8C-83A1-F6EECF244321}">
                <p14:modId xmlns:p14="http://schemas.microsoft.com/office/powerpoint/2010/main" val="1462141222"/>
              </p:ext>
            </p:extLst>
          </p:nvPr>
        </p:nvGraphicFramePr>
        <p:xfrm>
          <a:off x="6095999" y="940107"/>
          <a:ext cx="5076826" cy="5024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6D43702C-CB13-41B2-4E9A-0390A0A220A9}"/>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220259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1" name="Group 10">
            <a:extLst>
              <a:ext uri="{FF2B5EF4-FFF2-40B4-BE49-F238E27FC236}">
                <a16:creationId xmlns:a16="http://schemas.microsoft.com/office/drawing/2014/main" id="{DC310F6C-D8CB-4984-9F9B-BA18C17192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079" y="1033741"/>
            <a:ext cx="4908132" cy="4613915"/>
            <a:chOff x="659679" y="950330"/>
            <a:chExt cx="4908132" cy="4613915"/>
          </a:xfrm>
        </p:grpSpPr>
        <p:sp>
          <p:nvSpPr>
            <p:cNvPr id="12" name="Freeform: Shape 11">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16216" y="1107426"/>
              <a:ext cx="4619072"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3" y="1253260"/>
              <a:ext cx="448802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59679" y="950330"/>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14F46384-F164-8D2F-135F-B7AB981F9D25}"/>
              </a:ext>
            </a:extLst>
          </p:cNvPr>
          <p:cNvSpPr>
            <a:spLocks noGrp="1"/>
          </p:cNvSpPr>
          <p:nvPr>
            <p:ph type="title"/>
          </p:nvPr>
        </p:nvSpPr>
        <p:spPr>
          <a:xfrm>
            <a:off x="1829849" y="1899904"/>
            <a:ext cx="3312116" cy="2934031"/>
          </a:xfrm>
        </p:spPr>
        <p:txBody>
          <a:bodyPr anchor="ctr">
            <a:normAutofit/>
          </a:bodyPr>
          <a:lstStyle/>
          <a:p>
            <a:r>
              <a:rPr lang="en-GB" dirty="0">
                <a:solidFill>
                  <a:srgbClr val="002060"/>
                </a:solidFill>
              </a:rPr>
              <a:t>The positive impact of difference</a:t>
            </a:r>
          </a:p>
        </p:txBody>
      </p:sp>
      <p:graphicFrame>
        <p:nvGraphicFramePr>
          <p:cNvPr id="5" name="Content Placeholder 2">
            <a:extLst>
              <a:ext uri="{FF2B5EF4-FFF2-40B4-BE49-F238E27FC236}">
                <a16:creationId xmlns:a16="http://schemas.microsoft.com/office/drawing/2014/main" id="{9D5AF2E1-4586-125D-7DD1-2904361AA026}"/>
              </a:ext>
            </a:extLst>
          </p:cNvPr>
          <p:cNvGraphicFramePr>
            <a:graphicFrameLocks noGrp="1"/>
          </p:cNvGraphicFramePr>
          <p:nvPr>
            <p:ph idx="1"/>
            <p:extLst>
              <p:ext uri="{D42A27DB-BD31-4B8C-83A1-F6EECF244321}">
                <p14:modId xmlns:p14="http://schemas.microsoft.com/office/powerpoint/2010/main" val="2832991321"/>
              </p:ext>
            </p:extLst>
          </p:nvPr>
        </p:nvGraphicFramePr>
        <p:xfrm>
          <a:off x="6107320" y="512064"/>
          <a:ext cx="5590033" cy="482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FD43BDD3-C3FB-B026-A198-B84145161972}"/>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208628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08452B6-8137-23C5-301F-C9E959E3094D}"/>
              </a:ext>
            </a:extLst>
          </p:cNvPr>
          <p:cNvSpPr>
            <a:spLocks noGrp="1"/>
          </p:cNvSpPr>
          <p:nvPr>
            <p:ph type="title"/>
          </p:nvPr>
        </p:nvSpPr>
        <p:spPr>
          <a:xfrm>
            <a:off x="6350186" y="0"/>
            <a:ext cx="5197655" cy="1639888"/>
          </a:xfrm>
        </p:spPr>
        <p:txBody>
          <a:bodyPr anchor="b">
            <a:normAutofit/>
          </a:bodyPr>
          <a:lstStyle/>
          <a:p>
            <a:r>
              <a:rPr lang="en-GB" dirty="0">
                <a:solidFill>
                  <a:srgbClr val="002060"/>
                </a:solidFill>
              </a:rPr>
              <a:t>The </a:t>
            </a:r>
            <a:r>
              <a:rPr lang="en-GB" dirty="0">
                <a:solidFill>
                  <a:srgbClr val="AE12AE"/>
                </a:solidFill>
              </a:rPr>
              <a:t>positive impact </a:t>
            </a:r>
            <a:r>
              <a:rPr lang="en-GB" dirty="0">
                <a:solidFill>
                  <a:srgbClr val="002060"/>
                </a:solidFill>
              </a:rPr>
              <a:t>of difference</a:t>
            </a:r>
          </a:p>
        </p:txBody>
      </p:sp>
      <p:grpSp>
        <p:nvGrpSpPr>
          <p:cNvPr id="24" name="Group 23">
            <a:extLst>
              <a:ext uri="{FF2B5EF4-FFF2-40B4-BE49-F238E27FC236}">
                <a16:creationId xmlns:a16="http://schemas.microsoft.com/office/drawing/2014/main" id="{57E5BCCD-DB23-4AD8-B850-9154AAE91E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5566001" cy="6858000"/>
            <a:chOff x="6505773" y="0"/>
            <a:chExt cx="5566001" cy="6858000"/>
          </a:xfrm>
        </p:grpSpPr>
        <p:sp>
          <p:nvSpPr>
            <p:cNvPr id="25" name="Freeform: Shape 24">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6865823"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6505773"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26">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6719069"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7" name="Graphic 6" descr="Business Growth">
            <a:extLst>
              <a:ext uri="{FF2B5EF4-FFF2-40B4-BE49-F238E27FC236}">
                <a16:creationId xmlns:a16="http://schemas.microsoft.com/office/drawing/2014/main" id="{F12F9A85-4277-62E0-5833-CAAF251DE5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607" y="1804297"/>
            <a:ext cx="3004297" cy="2968871"/>
          </a:xfrm>
          <a:prstGeom prst="rect">
            <a:avLst/>
          </a:prstGeom>
        </p:spPr>
      </p:pic>
      <p:sp>
        <p:nvSpPr>
          <p:cNvPr id="17" name="Content Placeholder 2">
            <a:extLst>
              <a:ext uri="{FF2B5EF4-FFF2-40B4-BE49-F238E27FC236}">
                <a16:creationId xmlns:a16="http://schemas.microsoft.com/office/drawing/2014/main" id="{687918E2-EDE0-A643-798B-6F6EBA001D2E}"/>
              </a:ext>
            </a:extLst>
          </p:cNvPr>
          <p:cNvSpPr>
            <a:spLocks noGrp="1"/>
          </p:cNvSpPr>
          <p:nvPr>
            <p:ph idx="1"/>
          </p:nvPr>
        </p:nvSpPr>
        <p:spPr>
          <a:xfrm>
            <a:off x="6194738" y="1720406"/>
            <a:ext cx="5197655" cy="3651250"/>
          </a:xfrm>
        </p:spPr>
        <p:txBody>
          <a:bodyPr>
            <a:normAutofit fontScale="85000" lnSpcReduction="20000"/>
          </a:bodyPr>
          <a:lstStyle/>
          <a:p>
            <a:pPr marL="285750" indent="-285750">
              <a:lnSpc>
                <a:spcPct val="130000"/>
              </a:lnSpc>
              <a:buFont typeface="Arial" panose="020B0604020202020204" pitchFamily="34" charset="0"/>
              <a:buChar char="•"/>
            </a:pPr>
            <a:r>
              <a:rPr lang="en-GB" sz="1500" b="1" baseline="0" dirty="0"/>
              <a:t>Diversity boosts productivity, drives innovation and most importantly brings more money to your organisation</a:t>
            </a:r>
          </a:p>
          <a:p>
            <a:pPr>
              <a:lnSpc>
                <a:spcPct val="130000"/>
              </a:lnSpc>
            </a:pPr>
            <a:endParaRPr lang="en-GB" sz="1500" b="1" dirty="0"/>
          </a:p>
          <a:p>
            <a:pPr marL="285750" indent="-285750">
              <a:lnSpc>
                <a:spcPct val="130000"/>
              </a:lnSpc>
              <a:buFont typeface="Arial" panose="020B0604020202020204" pitchFamily="34" charset="0"/>
              <a:buChar char="•"/>
            </a:pPr>
            <a:r>
              <a:rPr lang="en-GB" sz="1500" b="1" baseline="0" dirty="0"/>
              <a:t>The beneficiary groups you are hoping to help, need to see a diverse team and workforce to feel represented within the mission and values of your organisation. You cannot have a mission statement that indicates that you are keen to help everyone yet the people making decisions are not reflective of the diverse communities we all live in – It doesn’t make sense. </a:t>
            </a:r>
            <a:endParaRPr lang="en-US" sz="1500" b="1" dirty="0"/>
          </a:p>
          <a:p>
            <a:pPr>
              <a:lnSpc>
                <a:spcPct val="130000"/>
              </a:lnSpc>
            </a:pPr>
            <a:endParaRPr lang="en-US" sz="1100" dirty="0"/>
          </a:p>
          <a:p>
            <a:pPr>
              <a:lnSpc>
                <a:spcPct val="130000"/>
              </a:lnSpc>
            </a:pPr>
            <a:endParaRPr lang="en-GB" sz="1100" dirty="0"/>
          </a:p>
        </p:txBody>
      </p:sp>
      <p:sp>
        <p:nvSpPr>
          <p:cNvPr id="3" name="Footer Placeholder 2">
            <a:extLst>
              <a:ext uri="{FF2B5EF4-FFF2-40B4-BE49-F238E27FC236}">
                <a16:creationId xmlns:a16="http://schemas.microsoft.com/office/drawing/2014/main" id="{F36DCC30-4115-DDBB-4CC1-A4C4E1A072AB}"/>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44365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9" name="Freeform: Shape 28">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7" name="Freeform: Shape 36">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Subtitle 2">
            <a:extLst>
              <a:ext uri="{FF2B5EF4-FFF2-40B4-BE49-F238E27FC236}">
                <a16:creationId xmlns:a16="http://schemas.microsoft.com/office/drawing/2014/main" id="{4FFE0EA7-465B-9076-15DD-934738785DC7}"/>
              </a:ext>
            </a:extLst>
          </p:cNvPr>
          <p:cNvSpPr>
            <a:spLocks noGrp="1"/>
          </p:cNvSpPr>
          <p:nvPr>
            <p:ph type="subTitle" idx="1"/>
          </p:nvPr>
        </p:nvSpPr>
        <p:spPr>
          <a:xfrm>
            <a:off x="2220579" y="4981802"/>
            <a:ext cx="6953250" cy="862394"/>
          </a:xfrm>
        </p:spPr>
        <p:txBody>
          <a:bodyPr anchor="t">
            <a:normAutofit/>
          </a:bodyPr>
          <a:lstStyle/>
          <a:p>
            <a:pPr algn="ctr"/>
            <a:r>
              <a:rPr lang="en-GB" b="1" dirty="0">
                <a:solidFill>
                  <a:srgbClr val="002060"/>
                </a:solidFill>
              </a:rPr>
              <a:t>When good intentions, hurt others!</a:t>
            </a:r>
          </a:p>
        </p:txBody>
      </p:sp>
      <p:pic>
        <p:nvPicPr>
          <p:cNvPr id="5" name="Picture 4" descr="A white background with black text&#10;&#10;Description automatically generated">
            <a:extLst>
              <a:ext uri="{FF2B5EF4-FFF2-40B4-BE49-F238E27FC236}">
                <a16:creationId xmlns:a16="http://schemas.microsoft.com/office/drawing/2014/main" id="{AAD19C9B-05F6-1714-7747-53BC8D2871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7605" y="1981433"/>
            <a:ext cx="4489599" cy="1245862"/>
          </a:xfrm>
          <a:prstGeom prst="rect">
            <a:avLst/>
          </a:prstGeom>
        </p:spPr>
      </p:pic>
      <p:pic>
        <p:nvPicPr>
          <p:cNvPr id="7" name="Picture 6" descr="A person holding a child&#10;&#10;Description automatically generated">
            <a:extLst>
              <a:ext uri="{FF2B5EF4-FFF2-40B4-BE49-F238E27FC236}">
                <a16:creationId xmlns:a16="http://schemas.microsoft.com/office/drawing/2014/main" id="{F838074E-7F29-5D96-A39C-7A05C14830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1745" y="685659"/>
            <a:ext cx="3730583" cy="4133611"/>
          </a:xfrm>
          <a:prstGeom prst="rect">
            <a:avLst/>
          </a:prstGeom>
        </p:spPr>
      </p:pic>
      <p:sp>
        <p:nvSpPr>
          <p:cNvPr id="2" name="Footer Placeholder 1">
            <a:extLst>
              <a:ext uri="{FF2B5EF4-FFF2-40B4-BE49-F238E27FC236}">
                <a16:creationId xmlns:a16="http://schemas.microsoft.com/office/drawing/2014/main" id="{9F5CF318-EEB6-BFCC-F742-B3259A10A20D}"/>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34449306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id="{1DAF602D-71AE-3689-07B7-87BC1A59AD6F}"/>
              </a:ext>
            </a:extLst>
          </p:cNvPr>
          <p:cNvSpPr>
            <a:spLocks noGrp="1"/>
          </p:cNvSpPr>
          <p:nvPr>
            <p:ph type="title"/>
          </p:nvPr>
        </p:nvSpPr>
        <p:spPr>
          <a:xfrm>
            <a:off x="2704336" y="-4735"/>
            <a:ext cx="7244896" cy="1344612"/>
          </a:xfrm>
        </p:spPr>
        <p:txBody>
          <a:bodyPr anchor="b">
            <a:normAutofit/>
          </a:bodyPr>
          <a:lstStyle/>
          <a:p>
            <a:r>
              <a:rPr lang="en-GB" dirty="0">
                <a:solidFill>
                  <a:srgbClr val="002060"/>
                </a:solidFill>
              </a:rPr>
              <a:t>The collective responsibility </a:t>
            </a:r>
          </a:p>
        </p:txBody>
      </p:sp>
      <p:pic>
        <p:nvPicPr>
          <p:cNvPr id="5" name="Content Placeholder 4" descr="A portrait of a person&#10;&#10;Description automatically generated">
            <a:extLst>
              <a:ext uri="{FF2B5EF4-FFF2-40B4-BE49-F238E27FC236}">
                <a16:creationId xmlns:a16="http://schemas.microsoft.com/office/drawing/2014/main" id="{A6C6F59F-D267-B6B9-890D-763CB3DC5CB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9786" y="1433146"/>
            <a:ext cx="6836282" cy="4577216"/>
          </a:xfrm>
        </p:spPr>
      </p:pic>
      <p:sp>
        <p:nvSpPr>
          <p:cNvPr id="3" name="Footer Placeholder 2">
            <a:extLst>
              <a:ext uri="{FF2B5EF4-FFF2-40B4-BE49-F238E27FC236}">
                <a16:creationId xmlns:a16="http://schemas.microsoft.com/office/drawing/2014/main" id="{81D21F86-061B-6F41-C0A4-8697426CA099}"/>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23967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9" name="Freeform: Shape 68">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Freeform: Shape 70">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3" name="Freeform: Shape 72">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5" name="Freeform: Shape 74">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77" name="Freeform: Shape 76">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1" name="Freeform: Shape 80">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3" name="Freeform: Shape 82">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85" name="Rectangle 84">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CEA957E9-A6CE-796E-E014-F881C832D194}"/>
              </a:ext>
            </a:extLst>
          </p:cNvPr>
          <p:cNvSpPr>
            <a:spLocks noGrp="1"/>
          </p:cNvSpPr>
          <p:nvPr>
            <p:ph type="title"/>
          </p:nvPr>
        </p:nvSpPr>
        <p:spPr>
          <a:xfrm>
            <a:off x="6090045" y="1346200"/>
            <a:ext cx="5624118" cy="3284538"/>
          </a:xfrm>
        </p:spPr>
        <p:txBody>
          <a:bodyPr vert="horz" lIns="109728" tIns="109728" rIns="109728" bIns="91440" rtlCol="0" anchor="b">
            <a:normAutofit/>
          </a:bodyPr>
          <a:lstStyle/>
          <a:p>
            <a:pPr>
              <a:lnSpc>
                <a:spcPct val="110000"/>
              </a:lnSpc>
            </a:pPr>
            <a:r>
              <a:rPr lang="en-US" sz="3400" dirty="0">
                <a:solidFill>
                  <a:srgbClr val="002060"/>
                </a:solidFill>
              </a:rPr>
              <a:t>What are you going to do differently to embrace difference in your organization?</a:t>
            </a:r>
          </a:p>
        </p:txBody>
      </p:sp>
      <p:sp>
        <p:nvSpPr>
          <p:cNvPr id="87" name="Freeform: Shape 86">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64" name="Picture 6" descr="Red toy person in front of two lines of white figures">
            <a:extLst>
              <a:ext uri="{FF2B5EF4-FFF2-40B4-BE49-F238E27FC236}">
                <a16:creationId xmlns:a16="http://schemas.microsoft.com/office/drawing/2014/main" id="{78A30493-4DB9-C717-79E9-FFA2F89CDD2B}"/>
              </a:ext>
            </a:extLst>
          </p:cNvPr>
          <p:cNvPicPr>
            <a:picLocks noChangeAspect="1"/>
          </p:cNvPicPr>
          <p:nvPr/>
        </p:nvPicPr>
        <p:blipFill rotWithShape="1">
          <a:blip r:embed="rId2"/>
          <a:srcRect l="27826" r="23920"/>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91" name="Freeform: Shape 90">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Footer Placeholder 2">
            <a:extLst>
              <a:ext uri="{FF2B5EF4-FFF2-40B4-BE49-F238E27FC236}">
                <a16:creationId xmlns:a16="http://schemas.microsoft.com/office/drawing/2014/main" id="{67872FE2-7663-27D7-61EF-E989BD8F1486}"/>
              </a:ext>
            </a:extLst>
          </p:cNvPr>
          <p:cNvSpPr>
            <a:spLocks noGrp="1"/>
          </p:cNvSpPr>
          <p:nvPr>
            <p:ph type="ftr" sz="quarter" idx="11"/>
          </p:nvPr>
        </p:nvSpPr>
        <p:spPr/>
        <p:txBody>
          <a:bodyPr/>
          <a:lstStyle/>
          <a:p>
            <a:r>
              <a:rPr lang="en-US"/>
              <a:t>TPK</a:t>
            </a:r>
            <a:endParaRPr lang="en-US" dirty="0"/>
          </a:p>
        </p:txBody>
      </p:sp>
    </p:spTree>
    <p:extLst>
      <p:ext uri="{BB962C8B-B14F-4D97-AF65-F5344CB8AC3E}">
        <p14:creationId xmlns:p14="http://schemas.microsoft.com/office/powerpoint/2010/main" val="2857478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525</Words>
  <Application>Microsoft Office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Meiryo</vt:lpstr>
      <vt:lpstr>Arial</vt:lpstr>
      <vt:lpstr>Calibri</vt:lpstr>
      <vt:lpstr>Corbel</vt:lpstr>
      <vt:lpstr>SketchLinesVTI</vt:lpstr>
      <vt:lpstr>The Power of Difference in Fundraising</vt:lpstr>
      <vt:lpstr>Why does difference matter?</vt:lpstr>
      <vt:lpstr>PowerPoint Presentation</vt:lpstr>
      <vt:lpstr>Defining difference in fundraising</vt:lpstr>
      <vt:lpstr>The positive impact of difference</vt:lpstr>
      <vt:lpstr>The positive impact of difference</vt:lpstr>
      <vt:lpstr>PowerPoint Presentation</vt:lpstr>
      <vt:lpstr>The collective responsibility </vt:lpstr>
      <vt:lpstr>What are you going to do differently to embrace difference in your organization?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Pennylope Kapere</dc:creator>
  <cp:lastModifiedBy>Pennylope Kapere</cp:lastModifiedBy>
  <cp:revision>8</cp:revision>
  <dcterms:created xsi:type="dcterms:W3CDTF">2023-09-24T21:49:30Z</dcterms:created>
  <dcterms:modified xsi:type="dcterms:W3CDTF">2023-10-09T22:48:33Z</dcterms:modified>
</cp:coreProperties>
</file>